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0" r:id="rId1"/>
  </p:sldMasterIdLst>
  <p:sldIdLst>
    <p:sldId id="256" r:id="rId2"/>
    <p:sldId id="257" r:id="rId3"/>
    <p:sldId id="279" r:id="rId4"/>
    <p:sldId id="316" r:id="rId5"/>
    <p:sldId id="317" r:id="rId6"/>
    <p:sldId id="318" r:id="rId7"/>
    <p:sldId id="319" r:id="rId8"/>
    <p:sldId id="320" r:id="rId9"/>
    <p:sldId id="321" r:id="rId10"/>
    <p:sldId id="322" r:id="rId11"/>
    <p:sldId id="323" r:id="rId12"/>
    <p:sldId id="324" r:id="rId13"/>
    <p:sldId id="325" r:id="rId14"/>
    <p:sldId id="326" r:id="rId15"/>
    <p:sldId id="327" r:id="rId16"/>
    <p:sldId id="328" r:id="rId17"/>
    <p:sldId id="329" r:id="rId18"/>
    <p:sldId id="330" r:id="rId19"/>
    <p:sldId id="331" r:id="rId20"/>
    <p:sldId id="332" r:id="rId21"/>
    <p:sldId id="333" r:id="rId22"/>
    <p:sldId id="334" r:id="rId23"/>
    <p:sldId id="335" r:id="rId24"/>
    <p:sldId id="278" r:id="rId25"/>
    <p:sldId id="315" r:id="rId26"/>
    <p:sldId id="272" r:id="rId27"/>
    <p:sldId id="312" r:id="rId28"/>
    <p:sldId id="336" r:id="rId29"/>
    <p:sldId id="337" r:id="rId30"/>
  </p:sldIdLst>
  <p:sldSz cx="9144000" cy="6858000" type="screen4x3"/>
  <p:notesSz cx="6858000" cy="9144000"/>
  <p:defaultTextStyle>
    <a:defPPr>
      <a:defRPr lang="zh-HK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F8E8EA"/>
    <a:srgbClr val="FD676B"/>
    <a:srgbClr val="910104"/>
    <a:srgbClr val="BE0206"/>
    <a:srgbClr val="CCFFCC"/>
    <a:srgbClr val="FF00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淺色樣式 1 - 輔色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92" autoAdjust="0"/>
    <p:restoredTop sz="94660"/>
  </p:normalViewPr>
  <p:slideViewPr>
    <p:cSldViewPr snapToGrid="0">
      <p:cViewPr varScale="1">
        <p:scale>
          <a:sx n="92" d="100"/>
          <a:sy n="92" d="100"/>
        </p:scale>
        <p:origin x="756" y="-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37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ustomXml" Target="../customXml/item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/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/>
        </p:spPr>
      </p:pic>
      <p:grpSp>
        <p:nvGrpSpPr>
          <p:cNvPr id="5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/>
          </p:spPr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/>
          </p:spPr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11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12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13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14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15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18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0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3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6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8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9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30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31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32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33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/>
          </p:spPr>
        </p:sp>
        <p:sp>
          <p:nvSpPr>
            <p:cNvPr id="35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36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37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38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39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40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41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42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43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44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45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46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/>
          </p:spPr>
        </p:sp>
        <p:sp>
          <p:nvSpPr>
            <p:cNvPr id="47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48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49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50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51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52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53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54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55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56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57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58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59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/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60" name="Date Placeholder 3"/>
          <p:cNvSpPr>
            <a:spLocks noGrp="1"/>
          </p:cNvSpPr>
          <p:nvPr>
            <p:ph type="dt" sz="half" idx="10"/>
          </p:nvPr>
        </p:nvSpPr>
        <p:spPr>
          <a:xfrm>
            <a:off x="5800725" y="5410200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CADA37-6BE6-49BC-9DFF-7C5CAF777916}" type="datetimeFigureOut">
              <a:rPr lang="en-US"/>
              <a:pPr>
                <a:defRPr/>
              </a:pPr>
              <a:t>8/26/2016</a:t>
            </a:fld>
            <a:endParaRPr lang="en-US" dirty="0"/>
          </a:p>
        </p:txBody>
      </p:sp>
      <p:sp>
        <p:nvSpPr>
          <p:cNvPr id="6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8" y="5410200"/>
            <a:ext cx="38433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275" y="5410200"/>
            <a:ext cx="5794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37C626-1F5B-4A61-B3D0-1663D7326D08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958734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EF35E-5A65-492E-B14E-4AD80B45472F}" type="datetimeFigureOut">
              <a:rPr lang="en-US"/>
              <a:pPr>
                <a:defRPr/>
              </a:pPr>
              <a:t>8/26/2016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A10D9-2BC1-4CE3-BAFA-E7BF3336C11C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3790340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/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CEF004-1956-46DC-BC3A-FEE73B4CAD09}" type="datetimeFigureOut">
              <a:rPr lang="zh-HK" altLang="en-US"/>
              <a:pPr>
                <a:defRPr/>
              </a:pPr>
              <a:t>26/8/2016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691FB-5A66-4F7B-903C-27A509A7224A}" type="slidenum">
              <a:rPr lang="zh-HK" altLang="en-US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2897802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DE58AD-4351-4C3B-A5EC-D290CBAC3C50}" type="datetimeFigureOut">
              <a:rPr lang="en-US"/>
              <a:pPr>
                <a:defRPr/>
              </a:pPr>
              <a:t>8/26/2016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093EFD-725C-442F-9B31-6F4CDABDC07F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394585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6CE4B7-853B-4B40-AB29-36C1DD84AF8E}" type="datetimeFigureOut">
              <a:rPr lang="en-US"/>
              <a:pPr>
                <a:defRPr/>
              </a:pPr>
              <a:t>8/26/2016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B0673-1EA5-4936-8309-719B77D0130B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331648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C2E4A-0DF9-41E0-9571-C4DA5FC5D544}" type="datetimeFigureOut">
              <a:rPr lang="en-US"/>
              <a:pPr>
                <a:defRPr/>
              </a:pPr>
              <a:t>8/26/2016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F32B7-EC0B-41E3-9A36-CC9E92A3EBF4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293109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B512C1-2324-4558-9224-B39E95318E30}" type="datetimeFigureOut">
              <a:rPr lang="zh-HK" altLang="en-US"/>
              <a:pPr>
                <a:defRPr/>
              </a:pPr>
              <a:t>26/8/2016</a:t>
            </a:fld>
            <a:endParaRPr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EC3D71-2E7B-43CD-AE7D-0A592FDE82E8}" type="slidenum">
              <a:rPr lang="zh-HK" altLang="en-US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092398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D8A656-4643-488B-86EB-92CE1A8AA651}" type="datetimeFigureOut">
              <a:rPr lang="zh-HK" altLang="en-US"/>
              <a:pPr>
                <a:defRPr/>
              </a:pPr>
              <a:t>26/8/2016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6FFF3D-5C51-40AD-B775-F2864406104D}" type="slidenum">
              <a:rPr lang="zh-HK" altLang="en-US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2309358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>
              <a:defRPr lang="en-US" sz="3200"/>
            </a:lvl1pPr>
          </a:lstStyle>
          <a:p>
            <a:pPr lvl="0"/>
            <a:r>
              <a:rPr lang="zh-TW" altLang="en-US" noProof="0" smtClean="0"/>
              <a:t>按一下圖示以新增圖片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AF7274-4656-44AD-9934-C93D72382A6A}" type="datetimeFigureOut">
              <a:rPr lang="zh-HK" altLang="en-US"/>
              <a:pPr>
                <a:defRPr/>
              </a:pPr>
              <a:t>26/8/2016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ED672C-F71F-4149-BC9A-205EE6552AC3}" type="slidenum">
              <a:rPr lang="zh-HK" altLang="en-US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2567659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>
              <a:buNone/>
              <a:defRPr lang="en-US" sz="3200"/>
            </a:lvl1pPr>
          </a:lstStyle>
          <a:p>
            <a:pPr lvl="0"/>
            <a:r>
              <a:rPr lang="zh-TW" altLang="en-US" noProof="0" smtClean="0"/>
              <a:t>按一下圖示以新增圖片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79028-8C2D-4A95-8E2A-7C0DDA1E9A33}" type="datetimeFigureOut">
              <a:rPr lang="en-US"/>
              <a:pPr>
                <a:defRPr/>
              </a:pPr>
              <a:t>8/26/2016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79476-7395-46F4-AD2C-2BF04B1BBFB6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70422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/>
          <a:lstStyle>
            <a:lvl1pPr>
              <a:defRPr sz="36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5446C-67AB-4DC4-994F-7322DA194511}" type="datetimeFigureOut">
              <a:rPr lang="en-US"/>
              <a:pPr>
                <a:defRPr/>
              </a:pPr>
              <a:t>8/26/2016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19CCD0-E87B-4A94-98A8-9E37C7F1D14F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1056410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1"/>
          <p:cNvSpPr txBox="1"/>
          <p:nvPr/>
        </p:nvSpPr>
        <p:spPr>
          <a:xfrm>
            <a:off x="696913" y="719138"/>
            <a:ext cx="4572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kumimoji="0" lang="en-US" sz="8000" dirty="0">
                <a:effectLst/>
              </a:rPr>
              <a:t>“</a:t>
            </a:r>
          </a:p>
        </p:txBody>
      </p:sp>
      <p:sp>
        <p:nvSpPr>
          <p:cNvPr id="6" name="TextBox 52"/>
          <p:cNvSpPr txBox="1"/>
          <p:nvPr/>
        </p:nvSpPr>
        <p:spPr>
          <a:xfrm>
            <a:off x="7816850" y="2765425"/>
            <a:ext cx="4572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kumimoji="0" lang="en-US" sz="8000" dirty="0"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/>
          <a:lstStyle>
            <a:lvl1pPr>
              <a:defRPr sz="36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/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1836F1-C849-4B6D-A6AF-067AD3BDB252}" type="datetimeFigureOut">
              <a:rPr lang="en-US"/>
              <a:pPr>
                <a:defRPr/>
              </a:pPr>
              <a:t>8/26/2016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800B4-C096-4BB8-8DD3-FACF4BF93B38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30715915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 anchor="t"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3AF44-F43B-42B3-B009-5D2D10A06571}" type="datetimeFigureOut">
              <a:rPr lang="en-US"/>
              <a:pPr>
                <a:defRPr/>
              </a:pPr>
              <a:t>8/26/2016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DD54BF-AA79-4EC3-B5DD-EA84685CE25B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2846728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 anchor="t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 anchor="t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 anchor="t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613A5A-4715-4566-A852-EA99817A7B83}" type="datetimeFigureOut">
              <a:rPr lang="en-US"/>
              <a:pPr>
                <a:defRPr/>
              </a:pPr>
              <a:t>8/26/2016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0EC24-456E-4C58-94CC-AE1C604C9CC0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40207048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圖片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>
              <a:buNone/>
              <a:defRPr lang="en-US" sz="1800" dirty="0"/>
            </a:lvl1pPr>
          </a:lstStyle>
          <a:p>
            <a:pPr lvl="0"/>
            <a:r>
              <a:rPr lang="zh-TW" altLang="en-US" noProof="0" smtClean="0"/>
              <a:t>按一下圖示以新增圖片</a:t>
            </a:r>
            <a:endParaRPr lang="en-US" noProof="0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>
              <a:buNone/>
              <a:defRPr lang="en-US" sz="1800" dirty="0"/>
            </a:lvl1pPr>
          </a:lstStyle>
          <a:p>
            <a:pPr lvl="0"/>
            <a:r>
              <a:rPr lang="zh-TW" altLang="en-US" noProof="0" smtClean="0"/>
              <a:t>按一下圖示以新增圖片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>
              <a:buNone/>
              <a:defRPr lang="en-US" sz="1800" dirty="0"/>
            </a:lvl1pPr>
          </a:lstStyle>
          <a:p>
            <a:pPr lvl="0"/>
            <a:r>
              <a:rPr lang="zh-TW" altLang="en-US" noProof="0" smtClean="0"/>
              <a:t>按一下圖示以新增圖片</a:t>
            </a:r>
            <a:endParaRPr lang="en-US" noProof="0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8C93B4-42E8-4D9C-B67D-A054A2AF4778}" type="datetimeFigureOut">
              <a:rPr lang="en-US"/>
              <a:pPr>
                <a:defRPr/>
              </a:pPr>
              <a:t>8/26/2016</a:t>
            </a:fld>
            <a:endParaRPr lang="en-US" dirty="0"/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 cap="all" baseline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4F6B81-CEC8-4F5D-AA7D-B2AFE0130901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21577919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6066C-FB04-411F-A39C-7787A944AD9B}" type="datetimeFigureOut">
              <a:rPr lang="en-US"/>
              <a:pPr>
                <a:defRPr/>
              </a:pPr>
              <a:t>8/26/2016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98D19B-6B68-4E7C-95A7-4D3D8329707D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8637124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E7AA6B-073A-45B4-A758-08841E4DDDE4}" type="datetimeFigureOut">
              <a:rPr lang="zh-HK" altLang="en-US"/>
              <a:pPr>
                <a:defRPr/>
              </a:pPr>
              <a:t>26/8/2016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E354AD-632A-4519-9EE5-BC1C13AD8BAC}" type="slidenum">
              <a:rPr lang="zh-HK" altLang="en-US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4207036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/>
        </p:nvGrpSpPr>
        <p:grpSpPr bwMode="auto">
          <a:xfrm>
            <a:off x="-14288" y="0"/>
            <a:ext cx="9042401" cy="6858000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/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/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/>
            </p:spPr>
          </p:sp>
        </p:grpSp>
      </p:grpSp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/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5663" y="619125"/>
            <a:ext cx="7429500" cy="1477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5663" y="2249488"/>
            <a:ext cx="7429500" cy="3541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763" y="58832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0" hangingPunct="0">
              <a:defRPr kumimoji="0" sz="1050">
                <a:solidFill>
                  <a:schemeClr val="tx1">
                    <a:tint val="75000"/>
                  </a:schemeClr>
                </a:solidFill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E9DAA082-675D-44B4-B6E2-3E3CDCBA0734}" type="datetimeFigureOut">
              <a:rPr lang="en-US"/>
              <a:pPr>
                <a:defRPr/>
              </a:pPr>
              <a:t>8/26/2016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5663" y="5883275"/>
            <a:ext cx="46799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kumimoji="0" sz="1050">
                <a:solidFill>
                  <a:schemeClr val="tx1">
                    <a:tint val="75000"/>
                  </a:schemeClr>
                </a:solidFill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313" y="5883275"/>
            <a:ext cx="5778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0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184E62A-23B9-459C-89D8-DF2918A8C46B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8" r:id="rId1"/>
    <p:sldLayoutId id="2147484209" r:id="rId2"/>
    <p:sldLayoutId id="2147484219" r:id="rId3"/>
    <p:sldLayoutId id="2147484210" r:id="rId4"/>
    <p:sldLayoutId id="2147484211" r:id="rId5"/>
    <p:sldLayoutId id="2147484212" r:id="rId6"/>
    <p:sldLayoutId id="2147484220" r:id="rId7"/>
    <p:sldLayoutId id="2147484221" r:id="rId8"/>
    <p:sldLayoutId id="2147484222" r:id="rId9"/>
    <p:sldLayoutId id="2147484213" r:id="rId10"/>
    <p:sldLayoutId id="2147484214" r:id="rId11"/>
    <p:sldLayoutId id="2147484223" r:id="rId12"/>
    <p:sldLayoutId id="2147484215" r:id="rId13"/>
    <p:sldLayoutId id="2147484216" r:id="rId14"/>
    <p:sldLayoutId id="2147484224" r:id="rId15"/>
    <p:sldLayoutId id="2147484217" r:id="rId16"/>
    <p:sldLayoutId id="2147484225" r:id="rId17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 cap="all">
          <a:solidFill>
            <a:schemeClr val="tx1"/>
          </a:solidFill>
          <a:effectLst>
            <a:outerShdw blurRad="114300" dist="38100" dir="2700000" algn="tl">
              <a:srgbClr val="000000">
                <a:alpha val="26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9pPr>
    </p:titleStyle>
    <p:bodyStyle>
      <a:lvl1pPr marL="228600" indent="-228600" algn="l" rtl="0" eaLnBrk="0" fontAlgn="base" hangingPunct="0">
        <a:lnSpc>
          <a:spcPct val="120000"/>
        </a:lnSpc>
        <a:spcBef>
          <a:spcPts val="1000"/>
        </a:spcBef>
        <a:spcAft>
          <a:spcPct val="0"/>
        </a:spcAft>
        <a:buSzPct val="125000"/>
        <a:buFont typeface="Arial" pitchFamily="34" charset="0"/>
        <a:buChar char="•"/>
        <a:defRPr sz="2400" kern="1200">
          <a:solidFill>
            <a:schemeClr val="tx1"/>
          </a:solidFill>
          <a:effectLst>
            <a:outerShdw blurRad="127000" dist="38100" dir="2700000" algn="tl">
              <a:srgbClr val="000000">
                <a:alpha val="33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itchFamily="34" charset="0"/>
        <a:buChar char="•"/>
        <a:defRPr sz="2000" kern="1200">
          <a:solidFill>
            <a:schemeClr val="tx1"/>
          </a:solidFill>
          <a:effectLst>
            <a:outerShdw blurRad="127000" dist="38100" dir="2700000" algn="tl">
              <a:srgbClr val="000000">
                <a:alpha val="33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itchFamily="34" charset="0"/>
        <a:buChar char="•"/>
        <a:defRPr kern="1200">
          <a:solidFill>
            <a:schemeClr val="tx1"/>
          </a:solidFill>
          <a:effectLst>
            <a:outerShdw blurRad="127000" dist="38100" dir="2700000" algn="tl">
              <a:srgbClr val="000000">
                <a:alpha val="33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itchFamily="34" charset="0"/>
        <a:buChar char="•"/>
        <a:defRPr sz="1600" kern="1200">
          <a:solidFill>
            <a:schemeClr val="tx1"/>
          </a:solidFill>
          <a:effectLst>
            <a:outerShdw blurRad="127000" dist="38100" dir="2700000" algn="tl">
              <a:srgbClr val="000000">
                <a:alpha val="33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itchFamily="34" charset="0"/>
        <a:buChar char="•"/>
        <a:defRPr sz="1600" kern="1200">
          <a:solidFill>
            <a:schemeClr val="tx1"/>
          </a:solidFill>
          <a:effectLst>
            <a:outerShdw blurRad="127000" dist="38100" dir="2700000" algn="tl">
              <a:srgbClr val="000000">
                <a:alpha val="33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3.xml"/><Relationship Id="rId5" Type="http://schemas.openxmlformats.org/officeDocument/2006/relationships/slide" Target="slide22.xml"/><Relationship Id="rId4" Type="http://schemas.openxmlformats.org/officeDocument/2006/relationships/slide" Target="slide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hyperlink" Target="http://www.rthk.org.hk/intzone/ecard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slide" Target="slide2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WAV"/><Relationship Id="rId13" Type="http://schemas.openxmlformats.org/officeDocument/2006/relationships/slideLayout" Target="../slideLayouts/slideLayout2.xml"/><Relationship Id="rId3" Type="http://schemas.microsoft.com/office/2007/relationships/media" Target="../media/media2.WAV"/><Relationship Id="rId7" Type="http://schemas.microsoft.com/office/2007/relationships/media" Target="../media/media4.WAV"/><Relationship Id="rId12" Type="http://schemas.openxmlformats.org/officeDocument/2006/relationships/audio" Target="../media/media6.WAV"/><Relationship Id="rId17" Type="http://schemas.openxmlformats.org/officeDocument/2006/relationships/image" Target="../media/image11.png"/><Relationship Id="rId2" Type="http://schemas.openxmlformats.org/officeDocument/2006/relationships/audio" Target="../media/media1.WAV"/><Relationship Id="rId16" Type="http://schemas.openxmlformats.org/officeDocument/2006/relationships/image" Target="../media/image10.png"/><Relationship Id="rId1" Type="http://schemas.microsoft.com/office/2007/relationships/media" Target="../media/media1.WAV"/><Relationship Id="rId6" Type="http://schemas.openxmlformats.org/officeDocument/2006/relationships/audio" Target="../media/media3.WAV"/><Relationship Id="rId11" Type="http://schemas.microsoft.com/office/2007/relationships/media" Target="../media/media6.WAV"/><Relationship Id="rId5" Type="http://schemas.microsoft.com/office/2007/relationships/media" Target="../media/media3.WAV"/><Relationship Id="rId15" Type="http://schemas.openxmlformats.org/officeDocument/2006/relationships/image" Target="../media/image9.png"/><Relationship Id="rId10" Type="http://schemas.openxmlformats.org/officeDocument/2006/relationships/audio" Target="../media/media5.WAV"/><Relationship Id="rId4" Type="http://schemas.openxmlformats.org/officeDocument/2006/relationships/audio" Target="../media/media2.WAV"/><Relationship Id="rId9" Type="http://schemas.microsoft.com/office/2007/relationships/media" Target="../media/media5.WAV"/><Relationship Id="rId1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slide" Target="slide26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hyperlink" Target="http://www.hkstp.org/" TargetMode="External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ongkongairport.com/chi/media/video-gallery/future-development.html" TargetMode="External"/><Relationship Id="rId3" Type="http://schemas.openxmlformats.org/officeDocument/2006/relationships/slide" Target="slide27.xml"/><Relationship Id="rId7" Type="http://schemas.openxmlformats.org/officeDocument/2006/relationships/hyperlink" Target="http://www.google.com/intl/zh-TW/earth/explore/products/desktop.html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xpressraillink.hk/tc/project-details/railway-facilities.html" TargetMode="Externa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1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slide" Target="slid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28.xml"/><Relationship Id="rId3" Type="http://schemas.openxmlformats.org/officeDocument/2006/relationships/image" Target="../media/image35.png"/><Relationship Id="rId7" Type="http://schemas.openxmlformats.org/officeDocument/2006/relationships/hyperlink" Target="http://www.mtr.com.hk/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slide" Target="slide29.xml"/><Relationship Id="rId9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hyperlink" Target="http://www.mtr.com.hk/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cjhk.org/" TargetMode="External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gov.hk/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Relationship Id="rId4" Type="http://schemas.openxmlformats.org/officeDocument/2006/relationships/slide" Target="slide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slide" Target="slide2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9.jpeg"/><Relationship Id="rId5" Type="http://schemas.openxmlformats.org/officeDocument/2006/relationships/slide" Target="slide2.xml"/><Relationship Id="rId4" Type="http://schemas.openxmlformats.org/officeDocument/2006/relationships/slide" Target="slide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Relationship Id="rId4" Type="http://schemas.openxmlformats.org/officeDocument/2006/relationships/slide" Target="slide15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hongkongairport.com/" TargetMode="External"/><Relationship Id="rId3" Type="http://schemas.openxmlformats.org/officeDocument/2006/relationships/slide" Target="slide16.xml"/><Relationship Id="rId7" Type="http://schemas.openxmlformats.org/officeDocument/2006/relationships/image" Target="../media/image3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emf"/><Relationship Id="rId5" Type="http://schemas.openxmlformats.org/officeDocument/2006/relationships/slide" Target="slide27.xml"/><Relationship Id="rId4" Type="http://schemas.openxmlformats.org/officeDocument/2006/relationships/image" Target="../media/image5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989138" y="779463"/>
            <a:ext cx="6594475" cy="2387600"/>
          </a:xfrm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>
              <a:defRPr/>
            </a:pPr>
            <a:r>
              <a:rPr lang="zh-HK" altLang="en-US" sz="2500" cap="none" smtClean="0">
                <a:solidFill>
                  <a:srgbClr val="FF1515"/>
                </a:solidFill>
                <a:effectLst/>
              </a:rPr>
              <a:t>課堂簡報</a:t>
            </a:r>
            <a:r>
              <a:rPr lang="zh-TW" altLang="en-US" sz="2500" cap="none" smtClean="0">
                <a:solidFill>
                  <a:srgbClr val="FF1515"/>
                </a:solidFill>
                <a:effectLst/>
              </a:rPr>
              <a:t>（教師版）</a:t>
            </a:r>
            <a:r>
              <a:rPr lang="en-US" altLang="zh-TW" sz="4300" cap="none" smtClean="0">
                <a:solidFill>
                  <a:srgbClr val="262626"/>
                </a:solidFill>
                <a:effectLst/>
              </a:rPr>
              <a:t> </a:t>
            </a:r>
            <a:br>
              <a:rPr lang="en-US" altLang="zh-TW" sz="4300" cap="none" smtClean="0">
                <a:solidFill>
                  <a:srgbClr val="262626"/>
                </a:solidFill>
                <a:effectLst/>
              </a:rPr>
            </a:br>
            <a:r>
              <a:rPr lang="en-US" altLang="zh-TW" sz="4300" cap="none" smtClean="0">
                <a:solidFill>
                  <a:srgbClr val="262626"/>
                </a:solidFill>
                <a:effectLst/>
              </a:rPr>
              <a:t/>
            </a:r>
            <a:br>
              <a:rPr lang="en-US" altLang="zh-TW" sz="4300" cap="none" smtClean="0">
                <a:solidFill>
                  <a:srgbClr val="262626"/>
                </a:solidFill>
                <a:effectLst/>
              </a:rPr>
            </a:br>
            <a:r>
              <a:rPr lang="en-US" altLang="zh-HK" sz="4300" cap="none" smtClean="0">
                <a:solidFill>
                  <a:srgbClr val="262626"/>
                </a:solidFill>
                <a:effectLst/>
              </a:rPr>
              <a:t>IT0</a:t>
            </a:r>
            <a:r>
              <a:rPr lang="en-US" altLang="zh-TW" sz="4300" cap="none" smtClean="0">
                <a:solidFill>
                  <a:srgbClr val="262626"/>
                </a:solidFill>
                <a:effectLst/>
              </a:rPr>
              <a:t>4</a:t>
            </a:r>
            <a:r>
              <a:rPr lang="en-US" altLang="zh-HK" sz="4300" cap="none" smtClean="0">
                <a:solidFill>
                  <a:srgbClr val="262626"/>
                </a:solidFill>
                <a:effectLst/>
              </a:rPr>
              <a:t> &amp; 1</a:t>
            </a:r>
            <a:r>
              <a:rPr lang="en-US" altLang="zh-TW" sz="4300" cap="none" smtClean="0">
                <a:solidFill>
                  <a:srgbClr val="262626"/>
                </a:solidFill>
                <a:effectLst/>
              </a:rPr>
              <a:t>4</a:t>
            </a:r>
            <a:r>
              <a:rPr lang="en-US" altLang="zh-HK" sz="4300" cap="none" smtClean="0">
                <a:solidFill>
                  <a:srgbClr val="262626"/>
                </a:solidFill>
                <a:effectLst/>
              </a:rPr>
              <a:t> </a:t>
            </a:r>
            <a:r>
              <a:rPr lang="zh-HK" altLang="en-US" sz="4300" cap="none" smtClean="0">
                <a:solidFill>
                  <a:srgbClr val="262626"/>
                </a:solidFill>
                <a:effectLst/>
              </a:rPr>
              <a:t>單元一</a:t>
            </a:r>
            <a:br>
              <a:rPr lang="zh-HK" altLang="en-US" sz="4300" cap="none" smtClean="0">
                <a:solidFill>
                  <a:srgbClr val="262626"/>
                </a:solidFill>
                <a:effectLst/>
              </a:rPr>
            </a:br>
            <a:r>
              <a:rPr lang="zh-TW" altLang="en-US" sz="4300" cap="none" smtClean="0">
                <a:solidFill>
                  <a:srgbClr val="262626"/>
                </a:solidFill>
                <a:effectLst/>
              </a:rPr>
              <a:t>簡介多媒體</a:t>
            </a:r>
            <a:endParaRPr lang="zh-HK" altLang="en-US" sz="4300" cap="none" smtClean="0">
              <a:solidFill>
                <a:srgbClr val="262626"/>
              </a:solidFill>
              <a:effectLst/>
            </a:endParaRPr>
          </a:p>
        </p:txBody>
      </p:sp>
      <p:sp>
        <p:nvSpPr>
          <p:cNvPr id="10243" name="副標題 2"/>
          <p:cNvSpPr>
            <a:spLocks noGrp="1"/>
          </p:cNvSpPr>
          <p:nvPr>
            <p:ph type="subTitle" idx="1"/>
          </p:nvPr>
        </p:nvSpPr>
        <p:spPr bwMode="auto">
          <a:xfrm>
            <a:off x="2090738" y="3697288"/>
            <a:ext cx="6594475" cy="2046287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 typeface="Arial" charset="0"/>
              <a:buNone/>
              <a:defRPr/>
            </a:pPr>
            <a:r>
              <a:rPr lang="en-US" altLang="zh-TW" dirty="0"/>
              <a:t>1.1 </a:t>
            </a:r>
            <a:r>
              <a:rPr lang="zh-TW" altLang="en-US" dirty="0"/>
              <a:t>甚麼是多媒體 </a:t>
            </a:r>
            <a:endParaRPr lang="en-US" altLang="zh-TW" dirty="0"/>
          </a:p>
          <a:p>
            <a:pPr>
              <a:buFont typeface="Arial" charset="0"/>
              <a:buNone/>
              <a:defRPr/>
            </a:pPr>
            <a:r>
              <a:rPr lang="en-US" altLang="zh-TW" dirty="0"/>
              <a:t>1.2 </a:t>
            </a:r>
            <a:r>
              <a:rPr lang="zh-TW" altLang="en-US" dirty="0"/>
              <a:t>多媒體演示的優點 </a:t>
            </a:r>
            <a:endParaRPr lang="en-US" altLang="zh-TW" dirty="0"/>
          </a:p>
          <a:p>
            <a:pPr>
              <a:buFont typeface="Arial" charset="0"/>
              <a:buNone/>
              <a:defRPr/>
            </a:pPr>
            <a:r>
              <a:rPr lang="en-US" altLang="zh-TW" dirty="0"/>
              <a:t>1.3 </a:t>
            </a:r>
            <a:r>
              <a:rPr lang="zh-TW" altLang="en-US" dirty="0"/>
              <a:t>多媒體的應用</a:t>
            </a:r>
            <a:endParaRPr lang="zh-TW" altLang="zh-HK" cap="none" dirty="0" smtClean="0">
              <a:effectLst/>
            </a:endParaRPr>
          </a:p>
        </p:txBody>
      </p:sp>
      <p:pic>
        <p:nvPicPr>
          <p:cNvPr id="10244" name="圖片 3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525" y="4148138"/>
            <a:ext cx="1576388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55663" y="619125"/>
            <a:ext cx="7429500" cy="14779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HK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目錄</a:t>
            </a:r>
          </a:p>
        </p:txBody>
      </p:sp>
      <p:graphicFrame>
        <p:nvGraphicFramePr>
          <p:cNvPr id="3" name="內容版面配置區 2"/>
          <p:cNvGraphicFramePr>
            <a:graphicFrameLocks noGrp="1"/>
          </p:cNvGraphicFramePr>
          <p:nvPr>
            <p:ph idx="1"/>
          </p:nvPr>
        </p:nvGraphicFramePr>
        <p:xfrm>
          <a:off x="746125" y="1976438"/>
          <a:ext cx="7907338" cy="31337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5010"/>
                <a:gridCol w="3138605"/>
                <a:gridCol w="3343723"/>
              </a:tblGrid>
              <a:tr h="640228">
                <a:tc>
                  <a:txBody>
                    <a:bodyPr/>
                    <a:lstStyle/>
                    <a:p>
                      <a:endParaRPr lang="zh-HK" altLang="en-US" sz="1800" dirty="0"/>
                    </a:p>
                  </a:txBody>
                  <a:tcPr marL="91453" marR="91453" marT="45719" marB="45719"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學習目標</a:t>
                      </a:r>
                    </a:p>
                    <a:p>
                      <a:endParaRPr lang="zh-HK" altLang="en-US" sz="1800" dirty="0"/>
                    </a:p>
                  </a:txBody>
                  <a:tcPr marL="91453" marR="91453" marT="45719" marB="45719"/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</a:tr>
              <a:tr h="48137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200"/>
                        </a:spcBef>
                        <a:spcAft>
                          <a:spcPts val="200"/>
                        </a:spcAft>
                        <a:buClr>
                          <a:schemeClr val="accent1"/>
                        </a:buClr>
                        <a:buSzPct val="100000"/>
                        <a:buFont typeface="Calibri" panose="020F0502020204030204" pitchFamily="34" charset="0"/>
                        <a:defRPr>
                          <a:solidFill>
                            <a:srgbClr val="404040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600">
                          <a:solidFill>
                            <a:srgbClr val="404040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hlinkClick r:id="rId2" action="ppaction://hlinksldjump"/>
                        </a:rPr>
                        <a:t>1.1</a:t>
                      </a:r>
                      <a:endParaRPr kumimoji="0" lang="zh-HK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92860" marR="92860" marT="45719" marB="45719" horzOverflow="overflow"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zh-TW" sz="1800" b="0" i="0" u="none" strike="noStrike" baseline="0" dirty="0" smtClean="0">
                          <a:latin typeface="AdobeMingStd-Light"/>
                        </a:rPr>
                        <a:t>1. </a:t>
                      </a:r>
                      <a:r>
                        <a:rPr lang="zh-TW" altLang="en-US" sz="1800" b="0" i="0" u="none" strike="noStrike" baseline="0" dirty="0" smtClean="0">
                          <a:latin typeface="AdobeMingStd-Light"/>
                        </a:rPr>
                        <a:t>指出多媒體的元素，包括文本、圖形、聲音、動畫及視像。</a:t>
                      </a:r>
                    </a:p>
                  </a:txBody>
                  <a:tcPr marL="91453" marR="91453" marT="45719" marB="45719"/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</a:tr>
              <a:tr h="6402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hlinkClick r:id="rId3" action="ppaction://hlinksldjump"/>
                        </a:rPr>
                        <a:t>1.2</a:t>
                      </a:r>
                      <a:endParaRPr kumimoji="0" lang="en-US" altLang="zh-HK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HK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92860" marR="92860" marT="45719" marB="45719" horzOverflow="overflow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zh-TW" sz="1800" b="0" i="0" u="none" strike="noStrike" baseline="0" dirty="0" smtClean="0">
                          <a:latin typeface="AdobeMingStd-Light"/>
                        </a:rPr>
                        <a:t>2. </a:t>
                      </a:r>
                      <a:r>
                        <a:rPr lang="zh-TW" altLang="en-US" sz="1800" b="0" i="0" u="none" strike="noStrike" baseline="0" dirty="0" smtClean="0">
                          <a:latin typeface="AdobeMingStd-Light"/>
                        </a:rPr>
                        <a:t>分析多媒體演示的優點。</a:t>
                      </a:r>
                    </a:p>
                    <a:p>
                      <a:pPr algn="l"/>
                      <a:endParaRPr lang="zh-HK" altLang="en-US" sz="1800" b="0" dirty="0" smtClean="0"/>
                    </a:p>
                  </a:txBody>
                  <a:tcPr marL="91453" marR="91453" marT="45719" marB="45719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</a:tr>
              <a:tr h="6402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HK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hlinkClick r:id="rId4" action="ppaction://hlinksldjump"/>
                        </a:rPr>
                        <a:t>1.3</a:t>
                      </a:r>
                      <a:endParaRPr kumimoji="0" lang="en-US" altLang="zh-HK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HK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92860" marR="92860" marT="45719" marB="45719" horzOverflow="overflow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0" i="0" u="none" strike="noStrike" baseline="0" dirty="0" smtClean="0">
                          <a:latin typeface="AdobeMingStd-Light"/>
                        </a:rPr>
                        <a:t>3. </a:t>
                      </a:r>
                      <a:r>
                        <a:rPr lang="zh-TW" altLang="en-US" sz="1800" b="0" i="0" u="none" strike="noStrike" baseline="0" dirty="0" smtClean="0">
                          <a:latin typeface="AdobeMingStd-Light"/>
                        </a:rPr>
                        <a:t>辨別多媒體在商業、娛樂及教育的應用。</a:t>
                      </a:r>
                      <a:endParaRPr lang="zh-HK" altLang="en-US" sz="1800" b="0" dirty="0" smtClean="0"/>
                    </a:p>
                    <a:p>
                      <a:pPr algn="l"/>
                      <a:endParaRPr lang="zh-HK" altLang="en-US" sz="1800" b="0" dirty="0" smtClean="0"/>
                    </a:p>
                  </a:txBody>
                  <a:tcPr marL="91453" marR="91453" marT="45719" marB="45719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</a:tr>
              <a:tr h="365834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課後練習室</a:t>
                      </a:r>
                    </a:p>
                  </a:txBody>
                  <a:tcPr marL="91453" marR="91453" marT="45719" marB="45719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200"/>
                        </a:spcBef>
                        <a:spcAft>
                          <a:spcPts val="200"/>
                        </a:spcAft>
                        <a:buClr>
                          <a:schemeClr val="accent1"/>
                        </a:buClr>
                        <a:buSzPct val="100000"/>
                        <a:buFont typeface="Calibri" panose="020F0502020204030204" pitchFamily="34" charset="0"/>
                        <a:defRPr>
                          <a:solidFill>
                            <a:srgbClr val="404040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600">
                          <a:solidFill>
                            <a:srgbClr val="404040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hlinkClick r:id="rId5" action="ppaction://hlinksldjump"/>
                        </a:rPr>
                        <a:t>一、鞏固知識練習</a:t>
                      </a:r>
                      <a:endParaRPr kumimoji="0" lang="zh-HK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92860" marR="92860" marT="45719" marB="45719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200"/>
                        </a:spcBef>
                        <a:spcAft>
                          <a:spcPts val="200"/>
                        </a:spcAft>
                        <a:buClr>
                          <a:schemeClr val="accent1"/>
                        </a:buClr>
                        <a:buSzPct val="100000"/>
                        <a:buFont typeface="Calibri" panose="020F0502020204030204" pitchFamily="34" charset="0"/>
                        <a:defRPr>
                          <a:solidFill>
                            <a:srgbClr val="404040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600">
                          <a:solidFill>
                            <a:srgbClr val="404040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hlinkClick r:id="rId5" action="ppaction://hlinksldjump"/>
                        </a:rPr>
                        <a:t>二、應用練習</a:t>
                      </a:r>
                      <a:endParaRPr kumimoji="0" lang="zh-HK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92860" marR="92860" marT="45719" marB="45719" horzOverflow="overflow"/>
                </a:tc>
              </a:tr>
              <a:tr h="365834">
                <a:tc v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hlinkClick r:id="rId6" action="ppaction://hlinksldjump"/>
                        </a:rPr>
                        <a:t>三、延伸活動</a:t>
                      </a:r>
                      <a:endParaRPr kumimoji="0" lang="zh-HK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92860" marR="92860" marT="45719" marB="45719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HK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92860" marR="92860" marT="45719" marB="45719" horzOverflow="overflow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hlinkClick r:id="rId2" action="ppaction://hlinksldjump"/>
          </p:cNvPr>
          <p:cNvSpPr/>
          <p:nvPr/>
        </p:nvSpPr>
        <p:spPr>
          <a:xfrm>
            <a:off x="7430254" y="101734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12292" name="圖片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975" y="912813"/>
            <a:ext cx="1709738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450" y="1803400"/>
            <a:ext cx="6705600" cy="426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196975" y="6059488"/>
            <a:ext cx="2782888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500" b="1">
                <a:latin typeface="Calibri" pitchFamily="34" charset="0"/>
              </a:rPr>
              <a:t>圖</a:t>
            </a:r>
            <a:r>
              <a:rPr lang="en-US" altLang="zh-TW" sz="1500" b="1">
                <a:latin typeface="Calibri" pitchFamily="34" charset="0"/>
              </a:rPr>
              <a:t>1.1 </a:t>
            </a:r>
            <a:r>
              <a:rPr lang="zh-TW" altLang="en-US" sz="1500" b="1">
                <a:latin typeface="Calibri" pitchFamily="34" charset="0"/>
              </a:rPr>
              <a:t>電郵多媒體聖誕卡給朋友</a:t>
            </a:r>
            <a:endParaRPr lang="zh-HK" altLang="en-US" sz="1500" b="1">
              <a:latin typeface="Calibri" pitchFamily="34" charset="0"/>
            </a:endParaRPr>
          </a:p>
        </p:txBody>
      </p:sp>
      <p:sp>
        <p:nvSpPr>
          <p:cNvPr id="7" name="Rounded Rectangular Callout 6"/>
          <p:cNvSpPr>
            <a:spLocks noChangeArrowheads="1"/>
          </p:cNvSpPr>
          <p:nvPr/>
        </p:nvSpPr>
        <p:spPr bwMode="auto">
          <a:xfrm>
            <a:off x="1803400" y="3713163"/>
            <a:ext cx="1992313" cy="1119187"/>
          </a:xfrm>
          <a:prstGeom prst="wedgeRoundRectCallout">
            <a:avLst>
              <a:gd name="adj1" fmla="val 62032"/>
              <a:gd name="adj2" fmla="val -31417"/>
              <a:gd name="adj3" fmla="val 16667"/>
            </a:avLst>
          </a:prstGeom>
          <a:solidFill>
            <a:schemeClr val="accent1"/>
          </a:solidFill>
          <a:ln w="15875" algn="ctr">
            <a:solidFill>
              <a:srgbClr val="95323E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zh-TW" altLang="en-US" dirty="0">
                <a:solidFill>
                  <a:schemeClr val="lt1"/>
                </a:solidFill>
                <a:latin typeface="+mn-lt"/>
                <a:ea typeface="+mn-ea"/>
              </a:rPr>
              <a:t>聖誕節快到了，我想買些聖誕卡寄給朋友。</a:t>
            </a:r>
            <a:endParaRPr lang="zh-HK" alt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0" name="Rounded Rectangular Callout 9"/>
          <p:cNvSpPr>
            <a:spLocks noChangeArrowheads="1"/>
          </p:cNvSpPr>
          <p:nvPr/>
        </p:nvSpPr>
        <p:spPr bwMode="auto">
          <a:xfrm>
            <a:off x="5813425" y="4273550"/>
            <a:ext cx="2730500" cy="1547813"/>
          </a:xfrm>
          <a:prstGeom prst="wedgeRoundRectCallout">
            <a:avLst>
              <a:gd name="adj1" fmla="val -63606"/>
              <a:gd name="adj2" fmla="val -61796"/>
              <a:gd name="adj3" fmla="val 16667"/>
            </a:avLst>
          </a:prstGeom>
          <a:solidFill>
            <a:schemeClr val="accent1"/>
          </a:solidFill>
          <a:ln w="15875" algn="ctr">
            <a:solidFill>
              <a:srgbClr val="95323E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zh-TW" altLang="en-US" dirty="0">
                <a:solidFill>
                  <a:schemeClr val="lt1"/>
                </a:solidFill>
                <a:latin typeface="+mn-lt"/>
                <a:ea typeface="+mn-ea"/>
              </a:rPr>
              <a:t>不如試試電郵多媒體聖誕卡給朋友吧！它們既生動又有創意，你的朋友一定</a:t>
            </a:r>
            <a:r>
              <a:rPr lang="zh-HK" altLang="en-US" dirty="0">
                <a:solidFill>
                  <a:schemeClr val="lt1"/>
                </a:solidFill>
                <a:latin typeface="+mn-lt"/>
                <a:ea typeface="+mn-ea"/>
              </a:rPr>
              <a:t>會喜歡！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1147763" y="762000"/>
            <a:ext cx="6765925" cy="3541713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zh-TW" altLang="en-US" sz="2000" smtClean="0">
                <a:effectLst/>
              </a:rPr>
              <a:t>同學可到互聯網搜尋一個可下載或傳送多媒體卡的網站，並選擇一張多媒</a:t>
            </a:r>
          </a:p>
          <a:p>
            <a:pPr>
              <a:lnSpc>
                <a:spcPct val="150000"/>
              </a:lnSpc>
            </a:pPr>
            <a:r>
              <a:rPr lang="zh-TW" altLang="en-US" sz="2000" smtClean="0">
                <a:effectLst/>
              </a:rPr>
              <a:t>體心意卡傳送給朋友，然後「</a:t>
            </a:r>
            <a:r>
              <a:rPr lang="zh-TW" altLang="en-US" smtClean="0">
                <a:effectLst/>
              </a:rPr>
              <a:t>✓</a:t>
            </a:r>
            <a:r>
              <a:rPr lang="zh-TW" altLang="en-US" sz="2000" smtClean="0">
                <a:effectLst/>
              </a:rPr>
              <a:t>」出該張心意卡使用了的多媒體元素：</a:t>
            </a:r>
          </a:p>
          <a:p>
            <a:pPr>
              <a:lnSpc>
                <a:spcPct val="150000"/>
              </a:lnSpc>
            </a:pPr>
            <a:r>
              <a:rPr lang="zh-TW" altLang="en-US" sz="2000" smtClean="0">
                <a:effectLst/>
              </a:rPr>
              <a:t>多媒體卡網址：</a:t>
            </a:r>
            <a:r>
              <a:rPr lang="en-US" altLang="zh-TW" sz="2000" smtClean="0">
                <a:effectLst/>
              </a:rPr>
              <a:t>__________________________________________________</a:t>
            </a:r>
            <a:endParaRPr lang="zh-HK" altLang="en-US" sz="2000" smtClean="0">
              <a:effectLst/>
            </a:endParaRPr>
          </a:p>
        </p:txBody>
      </p:sp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430254" y="101734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8" y="3932238"/>
            <a:ext cx="3684587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527550" y="6459538"/>
            <a:ext cx="16303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500" b="1">
                <a:latin typeface="Calibri" pitchFamily="34" charset="0"/>
              </a:rPr>
              <a:t>圖</a:t>
            </a:r>
            <a:r>
              <a:rPr lang="en-US" altLang="zh-TW" sz="1500" b="1">
                <a:latin typeface="Calibri" pitchFamily="34" charset="0"/>
              </a:rPr>
              <a:t>1.2 </a:t>
            </a:r>
            <a:r>
              <a:rPr lang="zh-TW" altLang="en-US" sz="1500" b="1">
                <a:latin typeface="Calibri" pitchFamily="34" charset="0"/>
              </a:rPr>
              <a:t>心意卡網站</a:t>
            </a:r>
            <a:endParaRPr lang="zh-HK" altLang="en-US" sz="1500" b="1">
              <a:latin typeface="Calibri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698625" y="4019550"/>
            <a:ext cx="1400175" cy="240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zh-HK" altLang="en-US" sz="2000">
                <a:latin typeface="Calibri" pitchFamily="34" charset="0"/>
              </a:rPr>
              <a:t>□ 文本</a:t>
            </a: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zh-HK" altLang="en-US" sz="2000">
                <a:latin typeface="Calibri" pitchFamily="34" charset="0"/>
              </a:rPr>
              <a:t>□ 圖形</a:t>
            </a: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zh-HK" altLang="en-US" sz="2000">
                <a:latin typeface="Calibri" pitchFamily="34" charset="0"/>
              </a:rPr>
              <a:t>□ 聲音</a:t>
            </a: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zh-HK" altLang="en-US" sz="2000">
                <a:latin typeface="Calibri" pitchFamily="34" charset="0"/>
              </a:rPr>
              <a:t>□ 動畫</a:t>
            </a: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zh-HK" altLang="en-US" sz="2000">
                <a:latin typeface="Calibri" pitchFamily="34" charset="0"/>
              </a:rPr>
              <a:t>□ 視像</a:t>
            </a:r>
          </a:p>
        </p:txBody>
      </p:sp>
      <p:pic>
        <p:nvPicPr>
          <p:cNvPr id="13319" name="Picture 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9525" y="2611438"/>
            <a:ext cx="11715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4275" y="4568825"/>
            <a:ext cx="1608138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1" name="Rectangle 6"/>
          <p:cNvSpPr>
            <a:spLocks noChangeArrowheads="1"/>
          </p:cNvSpPr>
          <p:nvPr/>
        </p:nvSpPr>
        <p:spPr bwMode="auto">
          <a:xfrm>
            <a:off x="7429500" y="5056188"/>
            <a:ext cx="1712913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zh-HK" altLang="en-US" sz="1500">
                <a:latin typeface="Calibri" pitchFamily="34" charset="0"/>
              </a:rPr>
              <a:t>心意卡</a:t>
            </a: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500">
                <a:latin typeface="Calibri" pitchFamily="34" charset="0"/>
                <a:hlinkClick r:id="rId7"/>
              </a:rPr>
              <a:t>http://www.rthk.org.hk/intzone/ecard</a:t>
            </a:r>
            <a:endParaRPr lang="zh-HK" altLang="en-US" sz="1500">
              <a:latin typeface="Calibri" pitchFamily="34" charset="0"/>
            </a:endParaRPr>
          </a:p>
        </p:txBody>
      </p:sp>
      <p:sp>
        <p:nvSpPr>
          <p:cNvPr id="13323" name="Rectangle 11"/>
          <p:cNvSpPr>
            <a:spLocks noChangeArrowheads="1"/>
          </p:cNvSpPr>
          <p:nvPr/>
        </p:nvSpPr>
        <p:spPr bwMode="auto">
          <a:xfrm>
            <a:off x="1482725" y="3346450"/>
            <a:ext cx="1238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kumimoji="0" lang="en-US" altLang="zh-TW" sz="1800">
                <a:solidFill>
                  <a:srgbClr val="FF1515"/>
                </a:solidFill>
                <a:latin typeface="Calibri" pitchFamily="34" charset="0"/>
              </a:rPr>
              <a:t>(</a:t>
            </a:r>
            <a:r>
              <a:rPr kumimoji="0" lang="zh-TW" altLang="en-US" sz="1800">
                <a:solidFill>
                  <a:srgbClr val="FF1515"/>
                </a:solidFill>
                <a:latin typeface="Calibri" pitchFamily="34" charset="0"/>
              </a:rPr>
              <a:t>自由作答</a:t>
            </a:r>
            <a:r>
              <a:rPr kumimoji="0" lang="en-US" altLang="zh-TW" sz="1800">
                <a:solidFill>
                  <a:srgbClr val="FF1515"/>
                </a:solidFill>
                <a:latin typeface="Calibri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7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  <p:bldP spid="133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7288" y="857250"/>
            <a:ext cx="3741737" cy="1209675"/>
          </a:xfrm>
        </p:spPr>
        <p:txBody>
          <a:bodyPr/>
          <a:lstStyle/>
          <a:p>
            <a:pPr>
              <a:defRPr/>
            </a:pPr>
            <a:r>
              <a:rPr lang="en-US" altLang="zh-TW" b="1" dirty="0"/>
              <a:t>1.1 </a:t>
            </a:r>
            <a:r>
              <a:rPr lang="zh-TW" altLang="en-US" b="1" dirty="0"/>
              <a:t>甚麼是多媒體</a:t>
            </a:r>
            <a:endParaRPr lang="zh-HK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981075" y="2322513"/>
            <a:ext cx="7429500" cy="3541712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zh-TW" altLang="en-US" sz="2000" dirty="0" smtClean="0">
                <a:solidFill>
                  <a:srgbClr val="FF0000"/>
                </a:solidFill>
                <a:effectLst/>
              </a:rPr>
              <a:t>多媒體</a:t>
            </a:r>
            <a:r>
              <a:rPr lang="zh-TW" altLang="en-US" sz="2000" dirty="0" smtClean="0">
                <a:effectLst/>
              </a:rPr>
              <a:t>泛指以電腦演示或應用多種媒體元素以表達的信息。多媒體的元素包括</a:t>
            </a:r>
            <a:r>
              <a:rPr lang="zh-TW" altLang="en-US" sz="2000" dirty="0" smtClean="0">
                <a:solidFill>
                  <a:srgbClr val="FF0000"/>
                </a:solidFill>
                <a:effectLst/>
              </a:rPr>
              <a:t>文本</a:t>
            </a:r>
            <a:r>
              <a:rPr lang="zh-TW" altLang="en-US" sz="2000" dirty="0" smtClean="0">
                <a:effectLst/>
              </a:rPr>
              <a:t>、</a:t>
            </a:r>
            <a:r>
              <a:rPr lang="zh-TW" altLang="en-US" sz="2000" dirty="0" smtClean="0">
                <a:solidFill>
                  <a:srgbClr val="FF0000"/>
                </a:solidFill>
                <a:effectLst/>
              </a:rPr>
              <a:t>圖形</a:t>
            </a:r>
            <a:r>
              <a:rPr lang="zh-TW" altLang="en-US" sz="2000" dirty="0" smtClean="0">
                <a:effectLst/>
              </a:rPr>
              <a:t>、</a:t>
            </a:r>
            <a:r>
              <a:rPr lang="zh-TW" altLang="en-US" sz="2000" dirty="0" smtClean="0">
                <a:solidFill>
                  <a:srgbClr val="FF0000"/>
                </a:solidFill>
                <a:effectLst/>
              </a:rPr>
              <a:t>聲音</a:t>
            </a:r>
            <a:r>
              <a:rPr lang="zh-TW" altLang="en-US" sz="2000" dirty="0" smtClean="0">
                <a:effectLst/>
              </a:rPr>
              <a:t>、</a:t>
            </a:r>
            <a:r>
              <a:rPr lang="zh-TW" altLang="en-US" sz="2000" dirty="0" smtClean="0">
                <a:solidFill>
                  <a:srgbClr val="FF0000"/>
                </a:solidFill>
                <a:effectLst/>
              </a:rPr>
              <a:t>動畫</a:t>
            </a:r>
            <a:r>
              <a:rPr lang="zh-TW" altLang="en-US" sz="2000" dirty="0" smtClean="0">
                <a:effectLst/>
              </a:rPr>
              <a:t>和</a:t>
            </a:r>
            <a:r>
              <a:rPr lang="zh-TW" altLang="en-US" sz="2000" dirty="0" smtClean="0">
                <a:solidFill>
                  <a:srgbClr val="FF0000"/>
                </a:solidFill>
                <a:effectLst/>
              </a:rPr>
              <a:t>視像</a:t>
            </a:r>
            <a:r>
              <a:rPr lang="zh-TW" altLang="en-US" sz="2000" dirty="0" smtClean="0">
                <a:effectLst/>
              </a:rPr>
              <a:t>。</a:t>
            </a:r>
            <a:endParaRPr lang="en-US" altLang="zh-TW" sz="2000" dirty="0" smtClean="0">
              <a:effectLst/>
            </a:endParaRPr>
          </a:p>
          <a:p>
            <a:pPr>
              <a:lnSpc>
                <a:spcPct val="150000"/>
              </a:lnSpc>
            </a:pPr>
            <a:r>
              <a:rPr lang="zh-TW" altLang="en-US" sz="2000" dirty="0" smtClean="0">
                <a:effectLst/>
              </a:rPr>
              <a:t>我們可以運用不同的軟件獨立處理及編輯各種多媒體元素，以下是一些常用的軟件。</a:t>
            </a:r>
            <a:endParaRPr lang="en-US" altLang="zh-TW" sz="2000" dirty="0" smtClean="0">
              <a:effectLst/>
            </a:endParaRPr>
          </a:p>
        </p:txBody>
      </p:sp>
      <p:sp>
        <p:nvSpPr>
          <p:cNvPr id="4" name="矩形 4">
            <a:hlinkClick r:id="rId14" action="ppaction://hlinksldjump"/>
          </p:cNvPr>
          <p:cNvSpPr/>
          <p:nvPr/>
        </p:nvSpPr>
        <p:spPr>
          <a:xfrm>
            <a:off x="7430254" y="101734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2293" name="文字方塊 4"/>
          <p:cNvSpPr txBox="1">
            <a:spLocks noChangeArrowheads="1"/>
          </p:cNvSpPr>
          <p:nvPr/>
        </p:nvSpPr>
        <p:spPr bwMode="auto">
          <a:xfrm>
            <a:off x="1179513" y="2095500"/>
            <a:ext cx="15208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1800" b="1" dirty="0">
                <a:solidFill>
                  <a:srgbClr val="006600"/>
                </a:solidFill>
                <a:latin typeface="Calibri" pitchFamily="34" charset="0"/>
              </a:rPr>
              <a:t>Multimedia</a:t>
            </a:r>
            <a:endParaRPr lang="zh-TW" altLang="en-US" sz="1800" b="1" dirty="0">
              <a:solidFill>
                <a:srgbClr val="006600"/>
              </a:solidFill>
              <a:latin typeface="Calibri" pitchFamily="34" charset="0"/>
            </a:endParaRPr>
          </a:p>
        </p:txBody>
      </p:sp>
      <p:sp>
        <p:nvSpPr>
          <p:cNvPr id="14" name="文字方塊 4" descr="poButton"/>
          <p:cNvSpPr txBox="1">
            <a:spLocks noChangeArrowheads="1"/>
          </p:cNvSpPr>
          <p:nvPr/>
        </p:nvSpPr>
        <p:spPr bwMode="auto">
          <a:xfrm>
            <a:off x="1346200" y="2441575"/>
            <a:ext cx="709613" cy="366713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sp>
        <p:nvSpPr>
          <p:cNvPr id="12296" name="文字方塊 7"/>
          <p:cNvSpPr txBox="1">
            <a:spLocks noChangeArrowheads="1"/>
          </p:cNvSpPr>
          <p:nvPr/>
        </p:nvSpPr>
        <p:spPr bwMode="auto">
          <a:xfrm>
            <a:off x="2903538" y="2659063"/>
            <a:ext cx="5953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1800" b="1">
                <a:solidFill>
                  <a:srgbClr val="006600"/>
                </a:solidFill>
                <a:latin typeface="Calibri" pitchFamily="34" charset="0"/>
              </a:rPr>
              <a:t>Text</a:t>
            </a:r>
          </a:p>
        </p:txBody>
      </p:sp>
      <p:sp>
        <p:nvSpPr>
          <p:cNvPr id="15" name="文字方塊 7" descr="poButton"/>
          <p:cNvSpPr txBox="1">
            <a:spLocks noChangeArrowheads="1"/>
          </p:cNvSpPr>
          <p:nvPr/>
        </p:nvSpPr>
        <p:spPr bwMode="auto">
          <a:xfrm>
            <a:off x="2897188" y="2963863"/>
            <a:ext cx="598487" cy="368300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sp>
        <p:nvSpPr>
          <p:cNvPr id="12297" name="文字方塊 8"/>
          <p:cNvSpPr txBox="1">
            <a:spLocks noChangeArrowheads="1"/>
          </p:cNvSpPr>
          <p:nvPr/>
        </p:nvSpPr>
        <p:spPr bwMode="auto">
          <a:xfrm>
            <a:off x="4478338" y="3155950"/>
            <a:ext cx="781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1800" b="1">
                <a:solidFill>
                  <a:srgbClr val="006600"/>
                </a:solidFill>
                <a:latin typeface="Calibri" pitchFamily="34" charset="0"/>
              </a:rPr>
              <a:t>Sound</a:t>
            </a:r>
          </a:p>
        </p:txBody>
      </p:sp>
      <p:sp>
        <p:nvSpPr>
          <p:cNvPr id="17" name="文字方塊 8" descr="poButton"/>
          <p:cNvSpPr txBox="1">
            <a:spLocks noChangeArrowheads="1"/>
          </p:cNvSpPr>
          <p:nvPr/>
        </p:nvSpPr>
        <p:spPr bwMode="auto">
          <a:xfrm>
            <a:off x="4624388" y="2867025"/>
            <a:ext cx="549275" cy="366713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6070600" y="3168650"/>
            <a:ext cx="7334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1800" b="1">
                <a:solidFill>
                  <a:srgbClr val="006600"/>
                </a:solidFill>
                <a:latin typeface="Calibri" pitchFamily="34" charset="0"/>
              </a:rPr>
              <a:t>Video</a:t>
            </a:r>
          </a:p>
        </p:txBody>
      </p:sp>
      <p:sp>
        <p:nvSpPr>
          <p:cNvPr id="50" name="文字方塊 49" descr="poButton"/>
          <p:cNvSpPr txBox="1">
            <a:spLocks noChangeArrowheads="1"/>
          </p:cNvSpPr>
          <p:nvPr/>
        </p:nvSpPr>
        <p:spPr bwMode="auto">
          <a:xfrm>
            <a:off x="6118225" y="2947988"/>
            <a:ext cx="668338" cy="366712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sp>
        <p:nvSpPr>
          <p:cNvPr id="36" name="文字方塊 35" descr="poButton"/>
          <p:cNvSpPr txBox="1">
            <a:spLocks noChangeArrowheads="1"/>
          </p:cNvSpPr>
          <p:nvPr/>
        </p:nvSpPr>
        <p:spPr bwMode="auto">
          <a:xfrm>
            <a:off x="3748088" y="2967038"/>
            <a:ext cx="715962" cy="366712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kumimoji="0" lang="zh-HK" altLang="en-US" sz="1800">
              <a:latin typeface="Calibri" pitchFamily="34" charset="0"/>
            </a:endParaRPr>
          </a:p>
        </p:txBody>
      </p:sp>
      <p:sp>
        <p:nvSpPr>
          <p:cNvPr id="37" name="文字方塊 36" descr="poButton"/>
          <p:cNvSpPr txBox="1">
            <a:spLocks noChangeArrowheads="1"/>
          </p:cNvSpPr>
          <p:nvPr/>
        </p:nvSpPr>
        <p:spPr bwMode="auto">
          <a:xfrm>
            <a:off x="5354638" y="2962275"/>
            <a:ext cx="569912" cy="366713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kumimoji="0" lang="zh-HK" altLang="en-US" sz="1800">
              <a:latin typeface="Calibri" pitchFamily="34" charset="0"/>
            </a:endParaRPr>
          </a:p>
        </p:txBody>
      </p:sp>
      <p:pic>
        <p:nvPicPr>
          <p:cNvPr id="5" name="e_mu2309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8013" y="41592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e_te2309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8013" y="112871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e_gr2309.wav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8013" y="17907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e_so2324.wav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4363" y="262731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e_an2324.wav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4363" y="332263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e_vi2324.wav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4363" y="411321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字方塊 7"/>
          <p:cNvSpPr txBox="1">
            <a:spLocks noChangeArrowheads="1"/>
          </p:cNvSpPr>
          <p:nvPr/>
        </p:nvSpPr>
        <p:spPr bwMode="auto">
          <a:xfrm>
            <a:off x="3611563" y="2620963"/>
            <a:ext cx="10128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1800" b="1">
                <a:solidFill>
                  <a:srgbClr val="006600"/>
                </a:solidFill>
                <a:latin typeface="Calibri" pitchFamily="34" charset="0"/>
              </a:rPr>
              <a:t>Graphics</a:t>
            </a:r>
          </a:p>
        </p:txBody>
      </p:sp>
      <p:sp>
        <p:nvSpPr>
          <p:cNvPr id="24" name="文字方塊 7"/>
          <p:cNvSpPr txBox="1">
            <a:spLocks noChangeArrowheads="1"/>
          </p:cNvSpPr>
          <p:nvPr/>
        </p:nvSpPr>
        <p:spPr bwMode="auto">
          <a:xfrm>
            <a:off x="5132388" y="2644775"/>
            <a:ext cx="11858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1800" b="1">
                <a:solidFill>
                  <a:srgbClr val="006600"/>
                </a:solidFill>
                <a:latin typeface="Calibri" pitchFamily="34" charset="0"/>
              </a:rPr>
              <a:t>Animation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 nodeType="clickPar">
                      <p:stCondLst>
                        <p:cond delay="0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 nodeType="clickPar">
                      <p:stCondLst>
                        <p:cond delay="0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 nodeType="clickPar">
                      <p:stCondLst>
                        <p:cond delay="0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0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22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15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3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22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 nodeType="clickPar">
                      <p:stCondLst>
                        <p:cond delay="0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83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6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22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 nodeType="clickPar">
                      <p:stCondLst>
                        <p:cond delay="0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127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7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 nodeType="clickPar">
                      <p:stCondLst>
                        <p:cond delay="0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114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 nodeType="clickPar">
                      <p:stCondLst>
                        <p:cond delay="0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 nodeType="clickPar">
                      <p:stCondLst>
                        <p:cond delay="0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135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 nodeType="clickPar">
                      <p:stCondLst>
                        <p:cond delay="0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 nodeType="clickPar">
                      <p:stCondLst>
                        <p:cond delay="0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3" dur="151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12293" grpId="0"/>
      <p:bldP spid="12296" grpId="0"/>
      <p:bldP spid="12297" grpId="0"/>
      <p:bldP spid="8" grpId="0"/>
      <p:bldP spid="23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050" y="3698875"/>
            <a:ext cx="5335588" cy="3159125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Arial" charset="0"/>
              <a:buChar char="•"/>
              <a:defRPr/>
            </a:pPr>
            <a:r>
              <a:rPr lang="zh-TW" altLang="en-US" sz="2000" dirty="0">
                <a:effectLst/>
              </a:rPr>
              <a:t>小畫家是一個附屬於微軟視窗的圖像</a:t>
            </a:r>
            <a:r>
              <a:rPr lang="zh-TW" altLang="en-US" sz="2000" dirty="0" smtClean="0">
                <a:effectLst/>
              </a:rPr>
              <a:t>處理</a:t>
            </a:r>
            <a:r>
              <a:rPr lang="zh-TW" altLang="en-US" sz="2000" dirty="0">
                <a:effectLst/>
              </a:rPr>
              <a:t>軟件，用法簡單。利用小畫家，我們</a:t>
            </a:r>
            <a:r>
              <a:rPr lang="zh-TW" altLang="en-US" sz="2000" dirty="0" smtClean="0">
                <a:effectLst/>
              </a:rPr>
              <a:t>可以繪畫</a:t>
            </a:r>
            <a:r>
              <a:rPr lang="zh-TW" altLang="en-US" sz="2000" dirty="0">
                <a:effectLst/>
              </a:rPr>
              <a:t>不同的圖形以表達信息。除此之外，</a:t>
            </a:r>
            <a:r>
              <a:rPr lang="zh-TW" altLang="en-US" sz="2000" dirty="0" smtClean="0">
                <a:effectLst/>
              </a:rPr>
              <a:t>一些</a:t>
            </a:r>
            <a:r>
              <a:rPr lang="zh-TW" altLang="en-US" sz="2000" dirty="0">
                <a:effectLst/>
              </a:rPr>
              <a:t>進階的圖像處理軟件，例如：</a:t>
            </a:r>
            <a:r>
              <a:rPr lang="en-US" altLang="zh-TW" sz="2000" dirty="0" err="1">
                <a:effectLst/>
              </a:rPr>
              <a:t>PhotoImpact</a:t>
            </a:r>
            <a:r>
              <a:rPr lang="zh-TW" altLang="en-US" sz="2000" dirty="0" smtClean="0">
                <a:effectLst/>
              </a:rPr>
              <a:t>、</a:t>
            </a:r>
            <a:r>
              <a:rPr lang="en-US" altLang="zh-TW" sz="2000" dirty="0" err="1" smtClean="0">
                <a:effectLst/>
              </a:rPr>
              <a:t>PhotoShop</a:t>
            </a:r>
            <a:r>
              <a:rPr lang="en-US" altLang="zh-TW" sz="2000" dirty="0" smtClean="0">
                <a:effectLst/>
              </a:rPr>
              <a:t> </a:t>
            </a:r>
            <a:r>
              <a:rPr lang="zh-TW" altLang="en-US" sz="2000" dirty="0">
                <a:effectLst/>
              </a:rPr>
              <a:t>等，不但可繪畫圖形，還可以編輯</a:t>
            </a:r>
            <a:r>
              <a:rPr lang="zh-TW" altLang="en-US" sz="2000" dirty="0" smtClean="0">
                <a:effectLst/>
              </a:rPr>
              <a:t>相片，</a:t>
            </a:r>
            <a:r>
              <a:rPr lang="zh-TW" altLang="en-US" sz="2000" dirty="0">
                <a:effectLst/>
              </a:rPr>
              <a:t>包</a:t>
            </a:r>
            <a:r>
              <a:rPr lang="zh-TW" altLang="en-US" sz="2000" dirty="0" smtClean="0">
                <a:effectLst/>
              </a:rPr>
              <a:t>括</a:t>
            </a:r>
            <a:r>
              <a:rPr lang="zh-TW" altLang="en-US" sz="2000" dirty="0">
                <a:effectLst/>
              </a:rPr>
              <a:t>調節光度、顏色、大小等，還可以</a:t>
            </a:r>
            <a:r>
              <a:rPr lang="zh-TW" altLang="en-US" sz="2000" dirty="0" smtClean="0">
                <a:effectLst/>
              </a:rPr>
              <a:t>轉換</a:t>
            </a:r>
            <a:r>
              <a:rPr lang="zh-TW" altLang="en-US" sz="2000" dirty="0">
                <a:effectLst/>
              </a:rPr>
              <a:t>檔案格式。</a:t>
            </a:r>
            <a:endParaRPr lang="zh-HK" altLang="en-US" sz="2000" dirty="0">
              <a:effectLst/>
            </a:endParaRPr>
          </a:p>
        </p:txBody>
      </p:sp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5" name="Rectangle 4"/>
          <p:cNvSpPr/>
          <p:nvPr/>
        </p:nvSpPr>
        <p:spPr>
          <a:xfrm>
            <a:off x="1244600" y="508000"/>
            <a:ext cx="2133600" cy="4730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HK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1.1.1 </a:t>
            </a:r>
            <a:r>
              <a:rPr lang="zh-HK" altLang="en-US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文本處理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00038" y="915988"/>
            <a:ext cx="5464175" cy="29543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228600" indent="-228600" algn="l" rtl="0" eaLnBrk="0" fontAlgn="base" hangingPunct="0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SzPct val="125000"/>
              <a:buFont typeface="Arial" charset="0"/>
              <a:buChar char="•"/>
              <a:defRPr sz="2400" kern="1200">
                <a:solidFill>
                  <a:schemeClr val="tx1"/>
                </a:solidFill>
                <a:effectLst>
                  <a:outerShdw blurRad="127000" dist="38100" dir="2700000" algn="tl">
                    <a:srgbClr val="000000">
                      <a:alpha val="33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charset="0"/>
              <a:buChar char="•"/>
              <a:defRPr sz="2000" kern="1200">
                <a:solidFill>
                  <a:schemeClr val="tx1"/>
                </a:solidFill>
                <a:effectLst>
                  <a:outerShdw blurRad="127000" dist="38100" dir="2700000" algn="tl">
                    <a:srgbClr val="000000">
                      <a:alpha val="33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charset="0"/>
              <a:buChar char="•"/>
              <a:defRPr kern="1200">
                <a:solidFill>
                  <a:schemeClr val="tx1"/>
                </a:solidFill>
                <a:effectLst>
                  <a:outerShdw blurRad="127000" dist="38100" dir="2700000" algn="tl">
                    <a:srgbClr val="000000">
                      <a:alpha val="33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charset="0"/>
              <a:buChar char="•"/>
              <a:defRPr sz="1600" kern="1200">
                <a:solidFill>
                  <a:schemeClr val="tx1"/>
                </a:solidFill>
                <a:effectLst>
                  <a:outerShdw blurRad="127000" dist="38100" dir="2700000" algn="tl">
                    <a:srgbClr val="000000">
                      <a:alpha val="33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charset="0"/>
              <a:buChar char="•"/>
              <a:defRPr sz="1600" kern="1200">
                <a:solidFill>
                  <a:schemeClr val="tx1"/>
                </a:solidFill>
                <a:effectLst>
                  <a:outerShdw blurRad="127000" dist="38100" dir="2700000" algn="tl">
                    <a:srgbClr val="000000">
                      <a:alpha val="33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HK" sz="2000" dirty="0">
                <a:effectLst/>
              </a:rPr>
              <a:t>Microsoft Word </a:t>
            </a:r>
            <a:r>
              <a:rPr lang="zh-HK" altLang="en-US" sz="2000" dirty="0">
                <a:effectLst/>
              </a:rPr>
              <a:t>是常用的文本編輯軟件</a:t>
            </a:r>
            <a:r>
              <a:rPr lang="zh-HK" altLang="en-US" sz="2000" dirty="0" smtClean="0">
                <a:effectLst/>
              </a:rPr>
              <a:t>之</a:t>
            </a:r>
            <a:r>
              <a:rPr lang="zh-TW" altLang="en-US" sz="2000" dirty="0" smtClean="0">
                <a:effectLst/>
              </a:rPr>
              <a:t>一</a:t>
            </a:r>
            <a:r>
              <a:rPr lang="zh-TW" altLang="en-US" sz="2000" dirty="0">
                <a:effectLst/>
              </a:rPr>
              <a:t>，我們可利用此軟件編輯文字、段落等</a:t>
            </a:r>
            <a:r>
              <a:rPr lang="zh-TW" altLang="en-US" sz="2000" dirty="0" smtClean="0">
                <a:effectLst/>
              </a:rPr>
              <a:t>屬性</a:t>
            </a:r>
            <a:r>
              <a:rPr lang="zh-TW" altLang="en-US" sz="2000" dirty="0">
                <a:effectLst/>
              </a:rPr>
              <a:t>，並透過設定不同的文字格式，突出文本</a:t>
            </a:r>
            <a:r>
              <a:rPr lang="zh-TW" altLang="en-US" sz="2000" dirty="0" smtClean="0">
                <a:effectLst/>
              </a:rPr>
              <a:t>的重點</a:t>
            </a:r>
            <a:r>
              <a:rPr lang="zh-TW" altLang="en-US" sz="2000" dirty="0">
                <a:effectLst/>
              </a:rPr>
              <a:t>，使</a:t>
            </a:r>
            <a:r>
              <a:rPr lang="zh-TW" altLang="en-US" sz="2000" dirty="0" smtClean="0">
                <a:effectLst/>
              </a:rPr>
              <a:t>讀者更</a:t>
            </a:r>
            <a:r>
              <a:rPr lang="zh-TW" altLang="en-US" sz="2000" dirty="0">
                <a:effectLst/>
              </a:rPr>
              <a:t>易於明白文本表達的信息。</a:t>
            </a:r>
            <a:endParaRPr kumimoji="0" lang="en-US" altLang="zh-TW" sz="2000" dirty="0" smtClean="0">
              <a:effectLst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75" y="1011238"/>
            <a:ext cx="3308350" cy="243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6132513" y="3462338"/>
            <a:ext cx="2354262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HK" altLang="en-US" sz="1500" b="1">
                <a:latin typeface="Calibri" pitchFamily="34" charset="0"/>
              </a:rPr>
              <a:t>圖</a:t>
            </a:r>
            <a:r>
              <a:rPr lang="en-US" altLang="zh-HK" sz="1500" b="1">
                <a:latin typeface="Calibri" pitchFamily="34" charset="0"/>
              </a:rPr>
              <a:t>1.3 Microsoft Word </a:t>
            </a:r>
            <a:r>
              <a:rPr lang="zh-HK" altLang="en-US" sz="1500" b="1">
                <a:latin typeface="Calibri" pitchFamily="34" charset="0"/>
              </a:rPr>
              <a:t>界面</a:t>
            </a:r>
          </a:p>
        </p:txBody>
      </p:sp>
      <p:sp>
        <p:nvSpPr>
          <p:cNvPr id="9" name="Rectangle 8"/>
          <p:cNvSpPr/>
          <p:nvPr/>
        </p:nvSpPr>
        <p:spPr>
          <a:xfrm>
            <a:off x="1243013" y="3308350"/>
            <a:ext cx="2174875" cy="473075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>
              <a:defRPr/>
            </a:pPr>
            <a:r>
              <a:rPr lang="en-US" altLang="zh-HK" sz="2500" b="1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1.1.2 </a:t>
            </a:r>
            <a:r>
              <a:rPr lang="zh-HK" altLang="en-US" sz="2500" b="1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圖形處理</a:t>
            </a:r>
            <a:endParaRPr lang="zh-HK" altLang="en-US" sz="2500" b="1" smtClean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新細明體" pitchFamily="18" charset="-120"/>
            </a:endParaRPr>
          </a:p>
        </p:txBody>
      </p:sp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963" y="3908425"/>
            <a:ext cx="3395662" cy="244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553200" y="6411913"/>
            <a:ext cx="162877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500" b="1">
                <a:latin typeface="Calibri" pitchFamily="34" charset="0"/>
              </a:rPr>
              <a:t>圖</a:t>
            </a:r>
            <a:r>
              <a:rPr lang="en-US" altLang="zh-TW" sz="1500" b="1">
                <a:latin typeface="Calibri" pitchFamily="34" charset="0"/>
              </a:rPr>
              <a:t>1.4 </a:t>
            </a:r>
            <a:r>
              <a:rPr lang="zh-TW" altLang="en-US" sz="1500" b="1">
                <a:latin typeface="Calibri" pitchFamily="34" charset="0"/>
              </a:rPr>
              <a:t>小畫家界面</a:t>
            </a:r>
            <a:endParaRPr lang="zh-HK" altLang="en-US" sz="1500" b="1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9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 animBg="1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5200" y="784225"/>
            <a:ext cx="2924175" cy="1050925"/>
          </a:xfrm>
        </p:spPr>
        <p:txBody>
          <a:bodyPr/>
          <a:lstStyle/>
          <a:p>
            <a:pPr>
              <a:defRPr/>
            </a:pPr>
            <a:r>
              <a:rPr lang="en-US" altLang="zh-HK" sz="2500" b="1" dirty="0">
                <a:solidFill>
                  <a:srgbClr val="0070C0"/>
                </a:solidFill>
              </a:rPr>
              <a:t>1.1.3 </a:t>
            </a:r>
            <a:r>
              <a:rPr lang="zh-HK" altLang="en-US" sz="2500" b="1" dirty="0">
                <a:solidFill>
                  <a:srgbClr val="0070C0"/>
                </a:solidFill>
              </a:rPr>
              <a:t>聲音處理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828675" y="1798638"/>
            <a:ext cx="4330700" cy="446722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zh-TW" altLang="en-US" sz="2000" smtClean="0">
                <a:effectLst/>
              </a:rPr>
              <a:t>除了利用微軟視窗內附設的錄音機外，</a:t>
            </a:r>
            <a:r>
              <a:rPr lang="zh-HK" altLang="en-US" sz="2000" smtClean="0">
                <a:effectLst/>
              </a:rPr>
              <a:t>我們還可利用</a:t>
            </a:r>
            <a:r>
              <a:rPr lang="en-US" altLang="zh-HK" sz="2000" smtClean="0">
                <a:effectLst/>
              </a:rPr>
              <a:t>Ulead Audio Editor </a:t>
            </a:r>
            <a:r>
              <a:rPr lang="zh-HK" altLang="en-US" sz="2000" smtClean="0">
                <a:effectLst/>
              </a:rPr>
              <a:t>或免費軟件</a:t>
            </a:r>
            <a:r>
              <a:rPr lang="en-US" altLang="zh-TW" sz="2000" smtClean="0">
                <a:effectLst/>
              </a:rPr>
              <a:t>Audacity </a:t>
            </a:r>
            <a:r>
              <a:rPr lang="zh-TW" altLang="en-US" sz="2000" smtClean="0">
                <a:effectLst/>
              </a:rPr>
              <a:t>等聲音處理軟件錄製及編輯聲音。</a:t>
            </a:r>
            <a:endParaRPr lang="en-US" altLang="zh-TW" sz="2000" smtClean="0">
              <a:effectLst/>
            </a:endParaRPr>
          </a:p>
          <a:p>
            <a:pPr>
              <a:lnSpc>
                <a:spcPct val="150000"/>
              </a:lnSpc>
            </a:pPr>
            <a:r>
              <a:rPr lang="zh-TW" altLang="en-US" sz="2000" smtClean="0">
                <a:effectLst/>
              </a:rPr>
              <a:t>聲音處理軟件不但能剪接及編輯聲音檔，還可把它們轉換至不同的格式，例如</a:t>
            </a:r>
            <a:r>
              <a:rPr lang="en-US" altLang="zh-TW" sz="2000" smtClean="0">
                <a:effectLst/>
              </a:rPr>
              <a:t>︰ MIDI</a:t>
            </a:r>
            <a:r>
              <a:rPr lang="zh-TW" altLang="en-US" sz="2000" smtClean="0">
                <a:effectLst/>
              </a:rPr>
              <a:t>、</a:t>
            </a:r>
            <a:r>
              <a:rPr lang="en-US" altLang="zh-HK" sz="2000" smtClean="0">
                <a:effectLst/>
              </a:rPr>
              <a:t>WAV</a:t>
            </a:r>
            <a:r>
              <a:rPr lang="zh-HK" altLang="en-US" sz="2000" smtClean="0">
                <a:effectLst/>
              </a:rPr>
              <a:t>、</a:t>
            </a:r>
            <a:r>
              <a:rPr lang="en-US" altLang="zh-HK" sz="2000" smtClean="0">
                <a:effectLst/>
              </a:rPr>
              <a:t>MP3</a:t>
            </a:r>
            <a:r>
              <a:rPr lang="zh-HK" altLang="en-US" sz="2000" smtClean="0">
                <a:effectLst/>
              </a:rPr>
              <a:t>、</a:t>
            </a:r>
            <a:r>
              <a:rPr lang="en-US" altLang="zh-HK" sz="2000" smtClean="0">
                <a:effectLst/>
              </a:rPr>
              <a:t>WMA </a:t>
            </a:r>
            <a:r>
              <a:rPr lang="zh-HK" altLang="en-US" sz="2000" smtClean="0">
                <a:effectLst/>
              </a:rPr>
              <a:t>等。</a:t>
            </a:r>
          </a:p>
        </p:txBody>
      </p:sp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430254" y="101734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2016125"/>
            <a:ext cx="3635375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899150" y="4864100"/>
            <a:ext cx="2566988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HK" altLang="en-US" sz="1500" b="1">
                <a:latin typeface="Calibri" pitchFamily="34" charset="0"/>
              </a:rPr>
              <a:t>圖</a:t>
            </a:r>
            <a:r>
              <a:rPr lang="en-US" altLang="zh-HK" sz="1500" b="1">
                <a:latin typeface="Calibri" pitchFamily="34" charset="0"/>
              </a:rPr>
              <a:t>1.5 Audacity </a:t>
            </a:r>
            <a:r>
              <a:rPr lang="zh-HK" altLang="en-US" sz="1500" b="1">
                <a:latin typeface="Calibri" pitchFamily="34" charset="0"/>
              </a:rPr>
              <a:t>的錄音機界面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0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923925" y="1230313"/>
            <a:ext cx="4275138" cy="239395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en-US" altLang="zh-HK" sz="2000" smtClean="0">
                <a:effectLst/>
              </a:rPr>
              <a:t>Flash </a:t>
            </a:r>
            <a:r>
              <a:rPr lang="zh-HK" altLang="en-US" sz="2000" smtClean="0">
                <a:effectLst/>
              </a:rPr>
              <a:t>和</a:t>
            </a:r>
            <a:r>
              <a:rPr lang="en-US" altLang="zh-HK" sz="2000" smtClean="0">
                <a:effectLst/>
              </a:rPr>
              <a:t>GIF Animator </a:t>
            </a:r>
            <a:r>
              <a:rPr lang="zh-TW" altLang="en-US" sz="2000" smtClean="0">
                <a:effectLst/>
              </a:rPr>
              <a:t>都</a:t>
            </a:r>
            <a:r>
              <a:rPr lang="zh-HK" altLang="en-US" sz="2000" smtClean="0">
                <a:effectLst/>
              </a:rPr>
              <a:t>是用來製作動畫的軟件。</a:t>
            </a:r>
            <a:r>
              <a:rPr lang="en-US" altLang="zh-HK" sz="2000" smtClean="0">
                <a:effectLst/>
              </a:rPr>
              <a:t>GIF Animator </a:t>
            </a:r>
            <a:r>
              <a:rPr lang="zh-HK" altLang="en-US" sz="2000" smtClean="0">
                <a:effectLst/>
              </a:rPr>
              <a:t>比較簡單易用，而</a:t>
            </a:r>
            <a:r>
              <a:rPr lang="en-US" altLang="zh-HK" sz="2000" smtClean="0">
                <a:effectLst/>
              </a:rPr>
              <a:t>Flash </a:t>
            </a:r>
            <a:r>
              <a:rPr lang="zh-HK" altLang="en-US" sz="2000" smtClean="0">
                <a:effectLst/>
              </a:rPr>
              <a:t>則能利用</a:t>
            </a:r>
            <a:r>
              <a:rPr lang="en-US" altLang="zh-HK" sz="2000" smtClean="0">
                <a:effectLst/>
              </a:rPr>
              <a:t>Action Script </a:t>
            </a:r>
            <a:r>
              <a:rPr lang="zh-HK" altLang="en-US" sz="2000" smtClean="0">
                <a:effectLst/>
              </a:rPr>
              <a:t>程序製作進階且</a:t>
            </a:r>
            <a:r>
              <a:rPr lang="zh-TW" altLang="en-US" sz="2000" smtClean="0">
                <a:effectLst/>
              </a:rPr>
              <a:t>具互動性的動畫。</a:t>
            </a:r>
            <a:endParaRPr lang="en-US" altLang="zh-TW" sz="2000" smtClean="0">
              <a:effectLst/>
            </a:endParaRPr>
          </a:p>
        </p:txBody>
      </p:sp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19175" y="615950"/>
            <a:ext cx="2297113" cy="438150"/>
          </a:xfr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HK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1.1.4 </a:t>
            </a:r>
            <a:r>
              <a:rPr lang="zh-HK" altLang="en-US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動畫處理</a:t>
            </a:r>
          </a:p>
        </p:txBody>
      </p:sp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113" y="909638"/>
            <a:ext cx="3695700" cy="270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186488" y="3597275"/>
            <a:ext cx="1503362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HK" altLang="en-US" sz="1500" b="1">
                <a:latin typeface="Calibri" pitchFamily="34" charset="0"/>
              </a:rPr>
              <a:t>圖</a:t>
            </a:r>
            <a:r>
              <a:rPr lang="en-US" altLang="zh-HK" sz="1500" b="1">
                <a:latin typeface="Calibri" pitchFamily="34" charset="0"/>
              </a:rPr>
              <a:t>1.6 Flash </a:t>
            </a:r>
            <a:r>
              <a:rPr lang="zh-HK" altLang="en-US" sz="1500" b="1">
                <a:latin typeface="Calibri" pitchFamily="34" charset="0"/>
              </a:rPr>
              <a:t>界面</a:t>
            </a:r>
          </a:p>
        </p:txBody>
      </p:sp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200" y="3868738"/>
            <a:ext cx="3695700" cy="270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4787900" y="4914900"/>
            <a:ext cx="3683000" cy="19399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000" dirty="0">
                <a:latin typeface="+mn-ea"/>
                <a:ea typeface="+mn-ea"/>
              </a:rPr>
              <a:t>視像編輯軟件如免費的</a:t>
            </a:r>
            <a:r>
              <a:rPr lang="en-US" altLang="zh-TW" sz="2000" dirty="0">
                <a:latin typeface="+mn-ea"/>
                <a:ea typeface="+mn-ea"/>
              </a:rPr>
              <a:t>Movie Maker</a:t>
            </a:r>
            <a:r>
              <a:rPr lang="zh-TW" altLang="en-US" sz="2000" dirty="0">
                <a:latin typeface="+mn-ea"/>
                <a:ea typeface="+mn-ea"/>
              </a:rPr>
              <a:t>，可為影片加入字幕、過場效果、背景音樂及旁白</a:t>
            </a:r>
            <a:r>
              <a:rPr lang="zh-HK" altLang="en-US" sz="2000" dirty="0">
                <a:latin typeface="+mn-ea"/>
                <a:ea typeface="+mn-ea"/>
              </a:rPr>
              <a:t>等。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5199063" y="4384675"/>
            <a:ext cx="2195512" cy="4778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HK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1.1.5 </a:t>
            </a:r>
            <a:r>
              <a:rPr lang="zh-HK" altLang="en-US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視像處理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858963" y="6530975"/>
            <a:ext cx="2160587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HK" altLang="en-US" sz="1500" b="1">
                <a:latin typeface="Calibri" pitchFamily="34" charset="0"/>
              </a:rPr>
              <a:t>圖</a:t>
            </a:r>
            <a:r>
              <a:rPr lang="en-US" altLang="zh-HK" sz="1500" b="1">
                <a:latin typeface="Calibri" pitchFamily="34" charset="0"/>
              </a:rPr>
              <a:t>1.7 Movie Maker </a:t>
            </a:r>
            <a:r>
              <a:rPr lang="zh-HK" altLang="en-US" sz="1500" b="1">
                <a:latin typeface="Calibri" pitchFamily="34" charset="0"/>
              </a:rPr>
              <a:t>界面</a:t>
            </a:r>
          </a:p>
        </p:txBody>
      </p:sp>
      <p:pic>
        <p:nvPicPr>
          <p:cNvPr id="17419" name="Picture 4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113" y="257175"/>
            <a:ext cx="1266825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2"/>
          <p:cNvSpPr>
            <a:spLocks noGrp="1"/>
          </p:cNvSpPr>
          <p:nvPr>
            <p:ph idx="1"/>
          </p:nvPr>
        </p:nvSpPr>
        <p:spPr bwMode="auto">
          <a:xfrm>
            <a:off x="1019175" y="1249363"/>
            <a:ext cx="7196138" cy="3541712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TW" altLang="en-US" sz="2000" smtClean="0">
                <a:effectLst/>
              </a:rPr>
              <a:t>瀏覽香港科技園網頁，試找出網頁使用了哪些多媒體元素。（請「</a:t>
            </a:r>
            <a:r>
              <a:rPr lang="zh-TW" altLang="en-US" sz="2000" smtClean="0">
                <a:effectLst/>
                <a:sym typeface="Wingdings 2" pitchFamily="18" charset="2"/>
              </a:rPr>
              <a:t></a:t>
            </a:r>
            <a:r>
              <a:rPr lang="zh-TW" altLang="en-US" sz="2000" smtClean="0">
                <a:effectLst/>
              </a:rPr>
              <a:t>」出答案）</a:t>
            </a:r>
            <a:endParaRPr lang="zh-HK" altLang="en-US" sz="2000" smtClean="0">
              <a:effectLst/>
            </a:endParaRPr>
          </a:p>
        </p:txBody>
      </p:sp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430254" y="101734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454025"/>
            <a:ext cx="23812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1925638" y="2244725"/>
            <a:ext cx="5383212" cy="573088"/>
          </a:xfrm>
          <a:prstGeom prst="roundRect">
            <a:avLst/>
          </a:prstGeom>
          <a:solidFill>
            <a:srgbClr val="FFC000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TW" altLang="en-US" b="1" dirty="0">
                <a:solidFill>
                  <a:schemeClr val="tx1"/>
                </a:solidFill>
              </a:rPr>
              <a:t>           文本         圖形        動畫        聲音        視像</a:t>
            </a:r>
            <a:endParaRPr lang="zh-HK" altLang="en-US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252831" y="2333766"/>
            <a:ext cx="368489" cy="395785"/>
          </a:xfrm>
          <a:prstGeom prst="rect">
            <a:avLst/>
          </a:prstGeom>
          <a:blipFill rotWithShape="1">
            <a:blip r:embed="rId4"/>
            <a:stretch>
              <a:fillRect l="-26984" r="-1587" b="-5882"/>
            </a:stretch>
          </a:blipFill>
          <a:ln>
            <a:solidFill>
              <a:schemeClr val="tx1"/>
            </a:solidFill>
          </a:ln>
        </p:spPr>
        <p:txBody>
          <a:bodyPr/>
          <a:lstStyle/>
          <a:p>
            <a:pPr>
              <a:defRPr/>
            </a:pPr>
            <a:r>
              <a:rPr lang="zh-HK" altLang="en-US">
                <a:noFill/>
              </a:rPr>
              <a:t> </a:t>
            </a:r>
          </a:p>
        </p:txBody>
      </p:sp>
      <p:sp>
        <p:nvSpPr>
          <p:cNvPr id="8" name="Rectangle 7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288069" y="2333766"/>
            <a:ext cx="368489" cy="395785"/>
          </a:xfrm>
          <a:prstGeom prst="rect">
            <a:avLst/>
          </a:prstGeom>
          <a:blipFill rotWithShape="1">
            <a:blip r:embed="rId5"/>
            <a:stretch>
              <a:fillRect l="-25000" r="-1563" b="-5882"/>
            </a:stretch>
          </a:blipFill>
          <a:ln>
            <a:solidFill>
              <a:schemeClr val="tx1"/>
            </a:solidFill>
          </a:ln>
        </p:spPr>
        <p:txBody>
          <a:bodyPr/>
          <a:lstStyle/>
          <a:p>
            <a:pPr>
              <a:defRPr/>
            </a:pPr>
            <a:r>
              <a:rPr lang="zh-HK" altLang="en-US">
                <a:noFill/>
              </a:rPr>
              <a:t> </a:t>
            </a:r>
          </a:p>
        </p:txBody>
      </p:sp>
      <p:sp>
        <p:nvSpPr>
          <p:cNvPr id="9" name="Rectangle 8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279524" y="2333766"/>
            <a:ext cx="368489" cy="395785"/>
          </a:xfrm>
          <a:prstGeom prst="rect">
            <a:avLst/>
          </a:prstGeom>
          <a:blipFill rotWithShape="1">
            <a:blip r:embed="rId6"/>
            <a:stretch>
              <a:fillRect l="-25397" r="-3175" b="-5882"/>
            </a:stretch>
          </a:blipFill>
          <a:ln>
            <a:solidFill>
              <a:schemeClr val="tx1"/>
            </a:solidFill>
          </a:ln>
        </p:spPr>
        <p:txBody>
          <a:bodyPr/>
          <a:lstStyle/>
          <a:p>
            <a:pPr>
              <a:defRPr/>
            </a:pPr>
            <a:r>
              <a:rPr lang="zh-HK" altLang="en-US">
                <a:noFill/>
              </a:rPr>
              <a:t> </a:t>
            </a:r>
          </a:p>
        </p:txBody>
      </p:sp>
      <p:sp>
        <p:nvSpPr>
          <p:cNvPr id="10" name="Rectangle 9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216670" y="2333766"/>
            <a:ext cx="368489" cy="395785"/>
          </a:xfrm>
          <a:prstGeom prst="rect">
            <a:avLst/>
          </a:prstGeom>
          <a:blipFill rotWithShape="1">
            <a:blip r:embed="rId7"/>
            <a:stretch>
              <a:fillRect l="-25397" r="-3175" b="-5882"/>
            </a:stretch>
          </a:blipFill>
          <a:ln>
            <a:solidFill>
              <a:schemeClr val="tx1"/>
            </a:solidFill>
          </a:ln>
        </p:spPr>
        <p:txBody>
          <a:bodyPr/>
          <a:lstStyle/>
          <a:p>
            <a:pPr>
              <a:defRPr/>
            </a:pPr>
            <a:r>
              <a:rPr lang="zh-HK" altLang="en-US">
                <a:noFill/>
              </a:rPr>
              <a:t> </a:t>
            </a:r>
          </a:p>
        </p:txBody>
      </p:sp>
      <p:sp>
        <p:nvSpPr>
          <p:cNvPr id="11" name="Rectangle 10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131071" y="2333766"/>
            <a:ext cx="368489" cy="395785"/>
          </a:xfrm>
          <a:prstGeom prst="rect">
            <a:avLst/>
          </a:prstGeom>
          <a:blipFill rotWithShape="1">
            <a:blip r:embed="rId7"/>
            <a:stretch>
              <a:fillRect l="-25397" r="-3175" b="-5882"/>
            </a:stretch>
          </a:blipFill>
          <a:ln>
            <a:solidFill>
              <a:schemeClr val="tx1"/>
            </a:solidFill>
          </a:ln>
        </p:spPr>
        <p:txBody>
          <a:bodyPr/>
          <a:lstStyle/>
          <a:p>
            <a:pPr>
              <a:defRPr/>
            </a:pPr>
            <a:r>
              <a:rPr lang="zh-HK" altLang="en-US">
                <a:noFill/>
              </a:rPr>
              <a:t> </a:t>
            </a:r>
          </a:p>
        </p:txBody>
      </p:sp>
      <p:pic>
        <p:nvPicPr>
          <p:cNvPr id="18443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988" y="3103563"/>
            <a:ext cx="5624512" cy="312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4" name="Rectangle 6"/>
          <p:cNvSpPr>
            <a:spLocks noChangeArrowheads="1"/>
          </p:cNvSpPr>
          <p:nvPr/>
        </p:nvSpPr>
        <p:spPr bwMode="auto">
          <a:xfrm>
            <a:off x="3609975" y="6424613"/>
            <a:ext cx="2012950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500" b="1">
                <a:latin typeface="Calibri" pitchFamily="34" charset="0"/>
              </a:rPr>
              <a:t>圖</a:t>
            </a:r>
            <a:r>
              <a:rPr lang="en-US" altLang="zh-TW" sz="1500" b="1">
                <a:latin typeface="Calibri" pitchFamily="34" charset="0"/>
              </a:rPr>
              <a:t>1.8 </a:t>
            </a:r>
            <a:r>
              <a:rPr lang="zh-TW" altLang="en-US" sz="1500" b="1">
                <a:latin typeface="Calibri" pitchFamily="34" charset="0"/>
              </a:rPr>
              <a:t>香港科技園網頁</a:t>
            </a:r>
            <a:endParaRPr lang="zh-HK" altLang="en-US" sz="1500" b="1">
              <a:latin typeface="Calibri" pitchFamily="34" charset="0"/>
            </a:endParaRPr>
          </a:p>
        </p:txBody>
      </p:sp>
      <p:pic>
        <p:nvPicPr>
          <p:cNvPr id="18445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838" y="3381375"/>
            <a:ext cx="1427162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6" name="Rectangle 11"/>
          <p:cNvSpPr>
            <a:spLocks noChangeArrowheads="1"/>
          </p:cNvSpPr>
          <p:nvPr/>
        </p:nvSpPr>
        <p:spPr bwMode="auto">
          <a:xfrm>
            <a:off x="7716838" y="3922713"/>
            <a:ext cx="1425575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HK" altLang="en-US" sz="1500" b="1">
                <a:latin typeface="Calibri" pitchFamily="34" charset="0"/>
              </a:rPr>
              <a:t>香</a:t>
            </a:r>
            <a:r>
              <a:rPr lang="zh-TW" altLang="en-US" sz="1500" b="1">
                <a:latin typeface="Calibri" pitchFamily="34" charset="0"/>
              </a:rPr>
              <a:t>港</a:t>
            </a:r>
            <a:r>
              <a:rPr lang="zh-HK" altLang="en-US" sz="1500" b="1">
                <a:latin typeface="Calibri" pitchFamily="34" charset="0"/>
              </a:rPr>
              <a:t>科技園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500" b="1">
                <a:latin typeface="Calibri" pitchFamily="34" charset="0"/>
                <a:hlinkClick r:id="rId10"/>
              </a:rPr>
              <a:t>http://www.hkstp.org/</a:t>
            </a:r>
            <a:endParaRPr lang="zh-HK" altLang="en-US" sz="1500" b="1">
              <a:latin typeface="Calibri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205038" y="2333625"/>
            <a:ext cx="430212" cy="395288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17" name="Rounded Rectangle 16"/>
          <p:cNvSpPr/>
          <p:nvPr/>
        </p:nvSpPr>
        <p:spPr>
          <a:xfrm>
            <a:off x="3246438" y="2333625"/>
            <a:ext cx="431800" cy="395288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18" name="Rounded Rectangle 17"/>
          <p:cNvSpPr/>
          <p:nvPr/>
        </p:nvSpPr>
        <p:spPr>
          <a:xfrm>
            <a:off x="4217988" y="2333625"/>
            <a:ext cx="430212" cy="395288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19" name="Rounded Rectangle 18"/>
          <p:cNvSpPr/>
          <p:nvPr/>
        </p:nvSpPr>
        <p:spPr>
          <a:xfrm>
            <a:off x="5167313" y="2333625"/>
            <a:ext cx="430212" cy="395288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20" name="Rounded Rectangle 19"/>
          <p:cNvSpPr/>
          <p:nvPr/>
        </p:nvSpPr>
        <p:spPr>
          <a:xfrm>
            <a:off x="6083300" y="2333625"/>
            <a:ext cx="430213" cy="395288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21" name="Rounded Rectangle 20" descr="poButton"/>
          <p:cNvSpPr/>
          <p:nvPr/>
        </p:nvSpPr>
        <p:spPr>
          <a:xfrm>
            <a:off x="2205038" y="2332038"/>
            <a:ext cx="430212" cy="395287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rgbClr val="C00000"/>
                </a:solidFill>
                <a:prstDash val="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22" name="Rounded Rectangle 21" descr="poButton"/>
          <p:cNvSpPr/>
          <p:nvPr/>
        </p:nvSpPr>
        <p:spPr>
          <a:xfrm>
            <a:off x="3246438" y="2333625"/>
            <a:ext cx="431800" cy="395288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rgbClr val="C00000"/>
                </a:solidFill>
                <a:prstDash val="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23" name="Rounded Rectangle 22" descr="poButton"/>
          <p:cNvSpPr/>
          <p:nvPr/>
        </p:nvSpPr>
        <p:spPr>
          <a:xfrm>
            <a:off x="4217988" y="2333625"/>
            <a:ext cx="430212" cy="395288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rgbClr val="C00000"/>
                </a:solidFill>
                <a:prstDash val="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24" name="Rounded Rectangle 23" descr="poButton"/>
          <p:cNvSpPr/>
          <p:nvPr/>
        </p:nvSpPr>
        <p:spPr>
          <a:xfrm>
            <a:off x="5167313" y="2333625"/>
            <a:ext cx="430212" cy="395288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rgbClr val="C00000"/>
                </a:solidFill>
                <a:prstDash val="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25" name="Rounded Rectangle 24" descr="poButton"/>
          <p:cNvSpPr/>
          <p:nvPr/>
        </p:nvSpPr>
        <p:spPr>
          <a:xfrm>
            <a:off x="6083300" y="2333625"/>
            <a:ext cx="430213" cy="395288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rgbClr val="C00000"/>
                </a:solidFill>
                <a:prstDash val="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 nodeType="clickPar">
                      <p:stCondLst>
                        <p:cond delay="0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 nodeType="clickPar">
                      <p:stCondLst>
                        <p:cond delay="0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 nodeType="clickPar">
                      <p:stCondLst>
                        <p:cond delay="0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7750" y="750888"/>
            <a:ext cx="4889500" cy="976312"/>
          </a:xfrm>
        </p:spPr>
        <p:txBody>
          <a:bodyPr/>
          <a:lstStyle/>
          <a:p>
            <a:pPr>
              <a:defRPr/>
            </a:pPr>
            <a:r>
              <a:rPr lang="en-US" altLang="zh-TW" b="1" dirty="0"/>
              <a:t>1.2 </a:t>
            </a:r>
            <a:r>
              <a:rPr lang="zh-TW" altLang="en-US" b="1" dirty="0"/>
              <a:t>多媒體演示的優點</a:t>
            </a:r>
            <a:endParaRPr lang="zh-HK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8713" y="1939925"/>
            <a:ext cx="6664325" cy="4392613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>
              <a:buFont typeface="Arial" pitchFamily="34" charset="0"/>
              <a:buNone/>
              <a:defRPr/>
            </a:pPr>
            <a:r>
              <a:rPr lang="en-US" altLang="zh-HK" sz="2500" b="1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1.2.1 </a:t>
            </a:r>
            <a:r>
              <a:rPr lang="zh-HK" altLang="en-US" sz="2500" b="1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具互動性</a:t>
            </a:r>
          </a:p>
          <a:p>
            <a:pPr marL="0" indent="0">
              <a:lnSpc>
                <a:spcPct val="160000"/>
              </a:lnSpc>
              <a:defRPr/>
            </a:pPr>
            <a:r>
              <a:rPr lang="zh-TW" altLang="en-US" sz="2000" smtClean="0">
                <a:effectLst/>
              </a:rPr>
              <a:t> 使用者可自主地播放及閱讀多媒體信息，使演示能按觀  </a:t>
            </a:r>
          </a:p>
          <a:p>
            <a:pPr marL="0" indent="0">
              <a:lnSpc>
                <a:spcPct val="160000"/>
              </a:lnSpc>
              <a:buFont typeface="Arial" pitchFamily="34" charset="0"/>
              <a:buNone/>
              <a:defRPr/>
            </a:pPr>
            <a:r>
              <a:rPr lang="zh-TW" altLang="en-US" sz="2000" smtClean="0">
                <a:effectLst/>
              </a:rPr>
              <a:t>  眾的選擇而作出不同的互動效果。</a:t>
            </a:r>
            <a:endParaRPr lang="en-US" altLang="zh-TW" sz="2000" smtClean="0">
              <a:effectLst/>
            </a:endParaRPr>
          </a:p>
          <a:p>
            <a:pPr marL="0" indent="0">
              <a:lnSpc>
                <a:spcPct val="160000"/>
              </a:lnSpc>
              <a:defRPr/>
            </a:pPr>
            <a:r>
              <a:rPr lang="zh-TW" altLang="en-US" sz="2000" smtClean="0">
                <a:effectLst/>
              </a:rPr>
              <a:t> 這不單增加了資訊演示的趣味，更能配合不同人士的喜</a:t>
            </a:r>
          </a:p>
          <a:p>
            <a:pPr marL="0" indent="0">
              <a:lnSpc>
                <a:spcPct val="160000"/>
              </a:lnSpc>
              <a:buFont typeface="Arial" pitchFamily="34" charset="0"/>
              <a:buNone/>
              <a:defRPr/>
            </a:pPr>
            <a:r>
              <a:rPr lang="zh-TW" altLang="en-US" sz="2000" smtClean="0">
                <a:effectLst/>
              </a:rPr>
              <a:t>   好和需要。</a:t>
            </a:r>
            <a:endParaRPr lang="en-US" altLang="zh-TW" sz="2000" smtClean="0">
              <a:effectLst/>
            </a:endParaRPr>
          </a:p>
          <a:p>
            <a:pPr marL="0" indent="0">
              <a:lnSpc>
                <a:spcPct val="160000"/>
              </a:lnSpc>
              <a:defRPr/>
            </a:pPr>
            <a:r>
              <a:rPr lang="zh-TW" altLang="en-US" sz="2000" smtClean="0">
                <a:effectLst/>
              </a:rPr>
              <a:t> 例如</a:t>
            </a:r>
            <a:r>
              <a:rPr lang="en-US" altLang="zh-TW" sz="2000" smtClean="0">
                <a:effectLst/>
              </a:rPr>
              <a:t>︰</a:t>
            </a:r>
            <a:r>
              <a:rPr lang="zh-TW" altLang="en-US" sz="2000" smtClean="0">
                <a:effectLst/>
              </a:rPr>
              <a:t>在簡報演示中，使用者可在簡報中點選不同的超 </a:t>
            </a:r>
          </a:p>
          <a:p>
            <a:pPr marL="0" indent="0">
              <a:lnSpc>
                <a:spcPct val="160000"/>
              </a:lnSpc>
              <a:buFont typeface="Arial" pitchFamily="34" charset="0"/>
              <a:buNone/>
              <a:defRPr/>
            </a:pPr>
            <a:r>
              <a:rPr lang="zh-TW" altLang="en-US" sz="2000" smtClean="0">
                <a:effectLst/>
              </a:rPr>
              <a:t>  連結，根據不同需求帶出各種演示效果或程序。</a:t>
            </a:r>
            <a:endParaRPr lang="zh-HK" altLang="en-US" sz="2000" smtClean="0">
              <a:effectLst/>
            </a:endParaRPr>
          </a:p>
        </p:txBody>
      </p:sp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430254" y="101734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8863" y="-7448"/>
            <a:ext cx="7200900" cy="3868248"/>
          </a:xfrm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buFont typeface="Arial" pitchFamily="34" charset="0"/>
              <a:buNone/>
              <a:defRPr/>
            </a:pPr>
            <a:r>
              <a:rPr lang="en-US" altLang="zh-HK" sz="25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1.2.2 </a:t>
            </a:r>
            <a:r>
              <a:rPr lang="zh-HK" altLang="en-US" sz="25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增加吸引力</a:t>
            </a:r>
            <a:endParaRPr lang="en-US" altLang="zh-HK" sz="2500" b="1" dirty="0" smtClean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>
              <a:lnSpc>
                <a:spcPct val="150000"/>
              </a:lnSpc>
              <a:defRPr/>
            </a:pPr>
            <a:r>
              <a:rPr lang="zh-TW" altLang="en-US" sz="1800" dirty="0" smtClean="0">
                <a:effectLst/>
              </a:rPr>
              <a:t> 過往資訊一般是以文字或圖片來表達，但現在透過多媒體應用，資           </a:t>
            </a:r>
          </a:p>
          <a:p>
            <a:pPr marL="0" indent="0">
              <a:lnSpc>
                <a:spcPct val="150000"/>
              </a:lnSpc>
              <a:buFont typeface="Arial" pitchFamily="34" charset="0"/>
              <a:buNone/>
              <a:defRPr/>
            </a:pPr>
            <a:r>
              <a:rPr lang="zh-TW" altLang="en-US" sz="1800" dirty="0" smtClean="0">
                <a:effectLst/>
              </a:rPr>
              <a:t>   訊便可以更吸引的方式表達出來。</a:t>
            </a:r>
            <a:endParaRPr lang="en-US" altLang="zh-TW" sz="1800" dirty="0" smtClean="0">
              <a:effectLst/>
            </a:endParaRPr>
          </a:p>
          <a:p>
            <a:pPr marL="0" indent="0">
              <a:lnSpc>
                <a:spcPct val="150000"/>
              </a:lnSpc>
              <a:defRPr/>
            </a:pPr>
            <a:r>
              <a:rPr lang="zh-TW" altLang="en-US" sz="1800" dirty="0" smtClean="0">
                <a:effectLst/>
              </a:rPr>
              <a:t> 利用聲音或影片，更可直接把一些抽象且複雜的概念表達出來，例  </a:t>
            </a:r>
          </a:p>
          <a:p>
            <a:pPr marL="0" indent="0">
              <a:lnSpc>
                <a:spcPct val="150000"/>
              </a:lnSpc>
              <a:buFont typeface="Arial" pitchFamily="34" charset="0"/>
              <a:buNone/>
              <a:defRPr/>
            </a:pPr>
            <a:r>
              <a:rPr lang="zh-TW" altLang="en-US" sz="1800" dirty="0" smtClean="0">
                <a:effectLst/>
              </a:rPr>
              <a:t>  如：在一些大型基建項目上，發展商常會透過動畫片段、虛擬實景等 </a:t>
            </a:r>
          </a:p>
          <a:p>
            <a:pPr marL="0" indent="0">
              <a:lnSpc>
                <a:spcPct val="150000"/>
              </a:lnSpc>
              <a:buFont typeface="Arial" pitchFamily="34" charset="0"/>
              <a:buNone/>
              <a:defRPr/>
            </a:pPr>
            <a:r>
              <a:rPr lang="zh-TW" altLang="en-US" sz="1800" dirty="0" smtClean="0">
                <a:effectLst/>
              </a:rPr>
              <a:t>  多媒體效果把整個設計、即將發展的過程及成果等演示出來。</a:t>
            </a:r>
            <a:endParaRPr lang="en-US" altLang="zh-TW" sz="1800" dirty="0" smtClean="0">
              <a:effectLst/>
            </a:endParaRPr>
          </a:p>
          <a:p>
            <a:pPr marL="0" indent="0">
              <a:lnSpc>
                <a:spcPct val="150000"/>
              </a:lnSpc>
              <a:defRPr/>
            </a:pPr>
            <a:r>
              <a:rPr lang="zh-TW" altLang="en-US" sz="1800" dirty="0" smtClean="0">
                <a:effectLst/>
              </a:rPr>
              <a:t> 以下網頁均運用了多媒體元素，增</a:t>
            </a:r>
            <a:r>
              <a:rPr lang="zh-HK" altLang="en-US" sz="1800" dirty="0" smtClean="0">
                <a:effectLst/>
              </a:rPr>
              <a:t>加吸引力。</a:t>
            </a:r>
          </a:p>
        </p:txBody>
      </p:sp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-7448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75" y="4333875"/>
            <a:ext cx="3259138" cy="217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475" y="4310063"/>
            <a:ext cx="348932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057775" y="6434138"/>
            <a:ext cx="380682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500" b="1">
                <a:latin typeface="Calibri" pitchFamily="34" charset="0"/>
              </a:rPr>
              <a:t>圖</a:t>
            </a:r>
            <a:r>
              <a:rPr lang="en-US" altLang="zh-TW" sz="1500" b="1">
                <a:latin typeface="Calibri" pitchFamily="34" charset="0"/>
              </a:rPr>
              <a:t>1.10 </a:t>
            </a:r>
            <a:r>
              <a:rPr lang="zh-TW" altLang="en-US" sz="1500" b="1">
                <a:latin typeface="Calibri" pitchFamily="34" charset="0"/>
              </a:rPr>
              <a:t>香港國際機場三跑道系統的介紹影片</a:t>
            </a:r>
            <a:endParaRPr lang="zh-HK" altLang="en-US" sz="1500" b="1">
              <a:latin typeface="Calibri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731963" y="6534150"/>
            <a:ext cx="2398712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500" b="1">
                <a:latin typeface="Calibri" pitchFamily="34" charset="0"/>
              </a:rPr>
              <a:t>圖</a:t>
            </a:r>
            <a:r>
              <a:rPr lang="en-US" altLang="zh-TW" sz="1500" b="1">
                <a:latin typeface="Calibri" pitchFamily="34" charset="0"/>
              </a:rPr>
              <a:t>1.9 </a:t>
            </a:r>
            <a:r>
              <a:rPr lang="zh-TW" altLang="en-US" sz="1500" b="1">
                <a:latin typeface="Calibri" pitchFamily="34" charset="0"/>
              </a:rPr>
              <a:t>高鐵香港段總站模擬</a:t>
            </a:r>
            <a:endParaRPr lang="zh-HK" altLang="en-US" sz="1500" b="1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3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3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9488" y="1955800"/>
            <a:ext cx="2582862" cy="895350"/>
          </a:xfrm>
        </p:spPr>
        <p:txBody>
          <a:bodyPr/>
          <a:lstStyle/>
          <a:p>
            <a:pPr>
              <a:defRPr/>
            </a:pPr>
            <a:r>
              <a:rPr lang="en-US" altLang="zh-HK" sz="2500" b="1" dirty="0">
                <a:solidFill>
                  <a:srgbClr val="0070C0"/>
                </a:solidFill>
              </a:rPr>
              <a:t>1.2.3 </a:t>
            </a:r>
            <a:r>
              <a:rPr lang="zh-TW" altLang="en-US" sz="2500" b="1" dirty="0" smtClean="0">
                <a:solidFill>
                  <a:srgbClr val="0070C0"/>
                </a:solidFill>
              </a:rPr>
              <a:t>備</a:t>
            </a:r>
            <a:r>
              <a:rPr lang="zh-HK" altLang="en-US" sz="2500" b="1" dirty="0" smtClean="0">
                <a:solidFill>
                  <a:srgbClr val="0070C0"/>
                </a:solidFill>
              </a:rPr>
              <a:t>模擬</a:t>
            </a:r>
            <a:r>
              <a:rPr lang="zh-HK" altLang="en-US" sz="2500" b="1" dirty="0">
                <a:solidFill>
                  <a:srgbClr val="0070C0"/>
                </a:solidFill>
              </a:rPr>
              <a:t>功能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785813" y="2684463"/>
            <a:ext cx="7197725" cy="2363787"/>
          </a:xfrm>
        </p:spPr>
        <p:txBody>
          <a:bodyPr wrap="square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zh-TW" altLang="en-US" sz="2000" smtClean="0">
                <a:effectLst/>
              </a:rPr>
              <a:t>以多媒體模擬真實環境或活動，能形象化一些概念或情境。以介紹火山爆發為例</a:t>
            </a:r>
            <a:r>
              <a:rPr lang="en-US" altLang="zh-TW" sz="2000" smtClean="0">
                <a:effectLst/>
              </a:rPr>
              <a:t>︰</a:t>
            </a:r>
            <a:r>
              <a:rPr lang="zh-TW" altLang="en-US" sz="2000" smtClean="0">
                <a:effectLst/>
              </a:rPr>
              <a:t>以往我們只會用文字或圖片表達火山的形成、結構及爆發的情況。</a:t>
            </a:r>
          </a:p>
          <a:p>
            <a:pPr>
              <a:lnSpc>
                <a:spcPct val="150000"/>
              </a:lnSpc>
            </a:pPr>
            <a:r>
              <a:rPr lang="zh-TW" altLang="en-US" sz="2000" smtClean="0">
                <a:effectLst/>
              </a:rPr>
              <a:t>有了多媒體演示方式，現在我們可以加入動畫、聲音及視像等，模擬整個火山的活動及結構。</a:t>
            </a:r>
            <a:endParaRPr lang="zh-HK" altLang="en-US" sz="2000" smtClean="0">
              <a:effectLst/>
            </a:endParaRPr>
          </a:p>
        </p:txBody>
      </p:sp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21509" name="Picture 3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6238875"/>
            <a:ext cx="234315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5013" y="5176838"/>
            <a:ext cx="166687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738" y="190500"/>
            <a:ext cx="166687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263" y="190500"/>
            <a:ext cx="166687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652588" y="733425"/>
            <a:ext cx="2005012" cy="124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500" b="1">
                <a:latin typeface="Calibri" pitchFamily="34" charset="0"/>
              </a:rPr>
              <a:t>高鐵香港段總站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500" b="1">
                <a:latin typeface="Calibri" pitchFamily="34" charset="0"/>
                <a:hlinkClick r:id="rId6"/>
              </a:rPr>
              <a:t>http://www.expressraillink.hk/tc/project-details/railway-facilities.html</a:t>
            </a:r>
            <a:endParaRPr lang="zh-HK" altLang="en-US" sz="1500" b="1">
              <a:latin typeface="Calibri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815013" y="5611813"/>
            <a:ext cx="2109787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500" b="1">
                <a:latin typeface="Calibri" pitchFamily="34" charset="0"/>
              </a:rPr>
              <a:t>Google Earth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500" b="1">
                <a:latin typeface="Calibri" pitchFamily="34" charset="0"/>
                <a:hlinkClick r:id="rId7"/>
              </a:rPr>
              <a:t>http://www.google.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500" b="1">
                <a:latin typeface="Calibri" pitchFamily="34" charset="0"/>
                <a:hlinkClick r:id="rId7"/>
              </a:rPr>
              <a:t>com/intl/zh-TW/earth/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500" b="1">
                <a:latin typeface="Calibri" pitchFamily="34" charset="0"/>
                <a:hlinkClick r:id="rId7"/>
              </a:rPr>
              <a:t>explore/products/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500" b="1">
                <a:latin typeface="Calibri" pitchFamily="34" charset="0"/>
                <a:hlinkClick r:id="rId7"/>
              </a:rPr>
              <a:t>desktop.html</a:t>
            </a:r>
            <a:endParaRPr lang="zh-HK" altLang="en-US" sz="1500" b="1">
              <a:latin typeface="Calibri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814888" y="712788"/>
            <a:ext cx="2484437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500" b="1">
                <a:latin typeface="Calibri" pitchFamily="34" charset="0"/>
              </a:rPr>
              <a:t>香港國際機場三跑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500" b="1">
                <a:latin typeface="Calibri" pitchFamily="34" charset="0"/>
              </a:rPr>
              <a:t>道系統的介紹影片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500" b="1">
                <a:latin typeface="Calibri" pitchFamily="34" charset="0"/>
                <a:hlinkClick r:id="rId8"/>
              </a:rPr>
              <a:t>https://</a:t>
            </a:r>
            <a:r>
              <a:rPr lang="en-US" altLang="zh-TW" sz="1500" b="1">
                <a:latin typeface="Calibri" pitchFamily="34" charset="0"/>
                <a:hlinkClick r:id="rId8"/>
              </a:rPr>
              <a:t>www.hongkongairport.com/chi/media/video-gallery/future-development.html</a:t>
            </a:r>
            <a:endParaRPr lang="zh-TW" altLang="en-US" sz="1500" b="1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4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4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  <p:bldP spid="7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922338" y="906463"/>
            <a:ext cx="7429500" cy="3541712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457200" indent="-457200">
              <a:lnSpc>
                <a:spcPct val="150000"/>
              </a:lnSpc>
              <a:buFont typeface="Tw Cen MT" pitchFamily="34" charset="0"/>
              <a:buAutoNum type="arabicPeriod"/>
            </a:pPr>
            <a:r>
              <a:rPr lang="zh-TW" altLang="en-US" sz="2000" smtClean="0">
                <a:effectLst/>
              </a:rPr>
              <a:t>你可運用</a:t>
            </a:r>
            <a:r>
              <a:rPr lang="en-US" altLang="zh-TW" sz="2000" smtClean="0">
                <a:effectLst/>
              </a:rPr>
              <a:t>Google Earth </a:t>
            </a:r>
            <a:r>
              <a:rPr lang="zh-TW" altLang="en-US" sz="2000" smtClean="0">
                <a:effectLst/>
              </a:rPr>
              <a:t>輸入學校名稱以找尋學校，然後預覽附近的街景。</a:t>
            </a:r>
          </a:p>
          <a:p>
            <a:pPr marL="457200" indent="-457200">
              <a:lnSpc>
                <a:spcPct val="150000"/>
              </a:lnSpc>
              <a:buFont typeface="Tw Cen MT" pitchFamily="34" charset="0"/>
              <a:buAutoNum type="arabicPeriod"/>
            </a:pPr>
            <a:r>
              <a:rPr lang="zh-TW" altLang="en-US" sz="2000" smtClean="0">
                <a:effectLst/>
              </a:rPr>
              <a:t>相比傳統地圖，你認為運</a:t>
            </a:r>
            <a:r>
              <a:rPr lang="zh-HK" altLang="en-US" sz="2000" smtClean="0">
                <a:effectLst/>
              </a:rPr>
              <a:t>用</a:t>
            </a:r>
            <a:r>
              <a:rPr lang="en-US" altLang="zh-HK" sz="2000" smtClean="0">
                <a:effectLst/>
              </a:rPr>
              <a:t>Google Earth </a:t>
            </a:r>
            <a:r>
              <a:rPr lang="zh-HK" altLang="en-US" sz="2000" smtClean="0">
                <a:effectLst/>
              </a:rPr>
              <a:t>有甚麼優點？</a:t>
            </a:r>
            <a:r>
              <a:rPr lang="en-US" altLang="zh-HK" sz="2000" smtClean="0">
                <a:effectLst/>
              </a:rPr>
              <a:t/>
            </a:r>
            <a:br>
              <a:rPr lang="en-US" altLang="zh-HK" sz="2000" smtClean="0">
                <a:effectLst/>
              </a:rPr>
            </a:br>
            <a:r>
              <a:rPr lang="en-US" altLang="zh-HK" sz="2000" smtClean="0">
                <a:effectLst/>
              </a:rPr>
              <a:t>__________________________________________________________________________________________________________</a:t>
            </a:r>
            <a:endParaRPr lang="zh-HK" altLang="en-US" sz="2000" smtClean="0">
              <a:effectLst/>
            </a:endParaRPr>
          </a:p>
        </p:txBody>
      </p:sp>
      <p:sp>
        <p:nvSpPr>
          <p:cNvPr id="4" name="矩形 4">
            <a:hlinkClick r:id="rId4" action="ppaction://hlinksldjump"/>
          </p:cNvPr>
          <p:cNvSpPr/>
          <p:nvPr/>
        </p:nvSpPr>
        <p:spPr>
          <a:xfrm>
            <a:off x="7574339" y="19847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13" y="220663"/>
            <a:ext cx="23812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7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38" y="3522663"/>
            <a:ext cx="5595937" cy="304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357313" y="2400300"/>
            <a:ext cx="757396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800" b="1">
                <a:solidFill>
                  <a:srgbClr val="C00000"/>
                </a:solidFill>
                <a:latin typeface="Calibri" pitchFamily="34" charset="0"/>
              </a:rPr>
              <a:t>Google Earth </a:t>
            </a:r>
            <a:r>
              <a:rPr lang="zh-HK" altLang="en-US" sz="1800" b="1">
                <a:solidFill>
                  <a:srgbClr val="C00000"/>
                </a:solidFill>
                <a:latin typeface="Calibri" pitchFamily="34" charset="0"/>
              </a:rPr>
              <a:t>能提供快捷的地點搜</a:t>
            </a:r>
            <a:r>
              <a:rPr lang="zh-TW" altLang="en-US" sz="1800" b="1">
                <a:solidFill>
                  <a:srgbClr val="C00000"/>
                </a:solidFill>
                <a:latin typeface="Calibri" pitchFamily="34" charset="0"/>
              </a:rPr>
              <a:t>尋功能，提高搜尋速度。</a:t>
            </a: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800" b="1">
                <a:solidFill>
                  <a:srgbClr val="C00000"/>
                </a:solidFill>
                <a:latin typeface="Calibri" pitchFamily="34" charset="0"/>
              </a:rPr>
              <a:t>Google Earth </a:t>
            </a:r>
            <a:r>
              <a:rPr lang="zh-HK" altLang="en-US" sz="1800" b="1">
                <a:solidFill>
                  <a:srgbClr val="C00000"/>
                </a:solidFill>
                <a:latin typeface="Calibri" pitchFamily="34" charset="0"/>
              </a:rPr>
              <a:t>能提供實體圖像，使用</a:t>
            </a:r>
            <a:r>
              <a:rPr lang="zh-TW" altLang="en-US" sz="1800" b="1">
                <a:solidFill>
                  <a:srgbClr val="C00000"/>
                </a:solidFill>
                <a:latin typeface="Calibri" pitchFamily="34" charset="0"/>
              </a:rPr>
              <a:t>者能更了解搜尋地點的真實環境。</a:t>
            </a:r>
            <a:endParaRPr lang="zh-HK" altLang="en-US" sz="1800" b="1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584575" y="6534150"/>
            <a:ext cx="23034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500" b="1">
                <a:latin typeface="Calibri" pitchFamily="34" charset="0"/>
              </a:rPr>
              <a:t>圖</a:t>
            </a:r>
            <a:r>
              <a:rPr lang="en-US" altLang="zh-TW" sz="1500" b="1">
                <a:latin typeface="Calibri" pitchFamily="34" charset="0"/>
              </a:rPr>
              <a:t>1.12 </a:t>
            </a:r>
            <a:r>
              <a:rPr lang="zh-TW" altLang="en-US" sz="1500" b="1">
                <a:latin typeface="Calibri" pitchFamily="34" charset="0"/>
              </a:rPr>
              <a:t>在搜尋欄輸入地點</a:t>
            </a:r>
            <a:endParaRPr lang="zh-HK" altLang="en-US" sz="1500" b="1">
              <a:latin typeface="Calibri" pitchFamily="34" charset="0"/>
            </a:endParaRPr>
          </a:p>
        </p:txBody>
      </p:sp>
      <p:pic>
        <p:nvPicPr>
          <p:cNvPr id="22536" name="Picture Softwar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900" y="368300"/>
            <a:ext cx="1447800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T04_14_google_earth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801350" y="8191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5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31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25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36"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9488" y="685800"/>
            <a:ext cx="3960812" cy="827088"/>
          </a:xfrm>
        </p:spPr>
        <p:txBody>
          <a:bodyPr/>
          <a:lstStyle/>
          <a:p>
            <a:pPr>
              <a:defRPr/>
            </a:pPr>
            <a:r>
              <a:rPr lang="en-US" altLang="zh-TW" b="1" dirty="0"/>
              <a:t>1.3 </a:t>
            </a:r>
            <a:r>
              <a:rPr lang="zh-TW" altLang="en-US" b="1" dirty="0"/>
              <a:t>多媒體的應用</a:t>
            </a:r>
            <a:endParaRPr lang="zh-HK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0275" y="1590675"/>
            <a:ext cx="7926388" cy="526732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457200" indent="-457200">
              <a:lnSpc>
                <a:spcPct val="150000"/>
              </a:lnSpc>
              <a:defRPr/>
            </a:pPr>
            <a:r>
              <a:rPr lang="zh-TW" altLang="en-US" sz="2000" dirty="0" smtClean="0">
                <a:effectLst/>
              </a:rPr>
              <a:t>在現今社會中，多媒體的應用非常廣泛，無論在商業、娛樂或</a:t>
            </a:r>
            <a:r>
              <a:rPr lang="en-US" altLang="zh-TW" sz="2000" dirty="0" smtClean="0">
                <a:effectLst/>
              </a:rPr>
              <a:t/>
            </a:r>
            <a:br>
              <a:rPr lang="en-US" altLang="zh-TW" sz="2000" dirty="0" smtClean="0">
                <a:effectLst/>
              </a:rPr>
            </a:br>
            <a:r>
              <a:rPr lang="zh-TW" altLang="en-US" sz="2000" dirty="0" smtClean="0">
                <a:effectLst/>
              </a:rPr>
              <a:t>教育等方面，大量採用多媒體來增加資訊的吸引力及娛樂性。</a:t>
            </a:r>
            <a:endParaRPr lang="en-US" altLang="zh-TW" sz="2000" dirty="0" smtClean="0">
              <a:effectLst/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None/>
              <a:defRPr/>
            </a:pPr>
            <a:endParaRPr lang="en-US" altLang="zh-TW" sz="2000" dirty="0" smtClean="0">
              <a:effectLst/>
            </a:endParaRPr>
          </a:p>
          <a:p>
            <a:pPr marL="457200" indent="-457200">
              <a:buFont typeface="Arial" pitchFamily="34" charset="0"/>
              <a:buNone/>
              <a:defRPr/>
            </a:pPr>
            <a:r>
              <a:rPr lang="en-US" altLang="zh-TW" sz="25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1.3.1 </a:t>
            </a:r>
            <a:r>
              <a:rPr lang="zh-TW" altLang="en-US" sz="25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商業上的應用</a:t>
            </a:r>
          </a:p>
          <a:p>
            <a:pPr marL="457200" indent="-457200">
              <a:lnSpc>
                <a:spcPct val="150000"/>
              </a:lnSpc>
              <a:buFont typeface="Tw Cen MT" pitchFamily="34" charset="0"/>
              <a:buAutoNum type="arabicPeriod"/>
              <a:defRPr/>
            </a:pPr>
            <a:r>
              <a:rPr lang="zh-HK" altLang="en-US" sz="2000" b="1" dirty="0" smtClean="0">
                <a:effectLst/>
              </a:rPr>
              <a:t>員工培訓</a:t>
            </a:r>
            <a:endParaRPr lang="zh-HK" altLang="zh-TW" sz="2000" b="1" dirty="0" smtClean="0">
              <a:effectLst/>
            </a:endParaRPr>
          </a:p>
          <a:p>
            <a:pPr marL="457200" indent="-457200">
              <a:lnSpc>
                <a:spcPct val="150000"/>
              </a:lnSpc>
              <a:buFont typeface="Tw Cen MT" pitchFamily="34" charset="0"/>
              <a:buChar char="•"/>
              <a:defRPr/>
            </a:pPr>
            <a:r>
              <a:rPr lang="zh-TW" altLang="en-US" sz="2000" dirty="0" smtClean="0">
                <a:effectLst/>
              </a:rPr>
              <a:t>對於一些具危險性的培訓，例如：射擊、飛行、駕駛訓練等，互動多媒體的應用十分重要。</a:t>
            </a:r>
            <a:endParaRPr lang="zh-HK" altLang="en-US" sz="2000" dirty="0" smtClean="0">
              <a:effectLst/>
            </a:endParaRPr>
          </a:p>
        </p:txBody>
      </p:sp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19847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6048" y="758077"/>
            <a:ext cx="7694612" cy="3541713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  <a:defRPr/>
            </a:pPr>
            <a:r>
              <a:rPr lang="zh-TW" altLang="en-US" sz="2000" dirty="0" smtClean="0">
                <a:effectLst/>
              </a:rPr>
              <a:t>學員可先進入以多媒體技術模擬的虛擬實境，在一個安全的環境下學習各種技術，熟習後才轉至真實訓練環境，減低意外發生的機會。</a:t>
            </a:r>
          </a:p>
          <a:p>
            <a:pPr>
              <a:lnSpc>
                <a:spcPct val="150000"/>
              </a:lnSpc>
              <a:defRPr/>
            </a:pPr>
            <a:r>
              <a:rPr lang="zh-TW" altLang="en-US" sz="2000" dirty="0" smtClean="0">
                <a:effectLst/>
              </a:rPr>
              <a:t>另外，模擬訓練使用便捷，能加強訓練的質素。多媒體訓練系統的例子港包括：香況警察使用的數碼互動射擊訓練系統、航空公司的模擬飛行駕駛艙、香港專業賽車模擬中心等。</a:t>
            </a:r>
            <a:endParaRPr lang="zh-HK" altLang="en-US" sz="2000" dirty="0" smtClean="0">
              <a:effectLst/>
            </a:endParaRPr>
          </a:p>
          <a:p>
            <a:pPr>
              <a:lnSpc>
                <a:spcPct val="150000"/>
              </a:lnSpc>
              <a:defRPr/>
            </a:pPr>
            <a:endParaRPr lang="zh-HK" altLang="en-US" sz="20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19847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50" y="3902075"/>
            <a:ext cx="4075113" cy="244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025" y="3902075"/>
            <a:ext cx="4195763" cy="244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655763" y="6343650"/>
            <a:ext cx="190182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500" b="1">
                <a:latin typeface="Calibri" pitchFamily="34" charset="0"/>
              </a:rPr>
              <a:t>圖</a:t>
            </a:r>
            <a:r>
              <a:rPr lang="en-US" altLang="zh-TW" sz="1500" b="1">
                <a:latin typeface="Calibri" pitchFamily="34" charset="0"/>
              </a:rPr>
              <a:t>1.13 </a:t>
            </a:r>
            <a:r>
              <a:rPr lang="zh-TW" altLang="en-US" sz="1500" b="1">
                <a:latin typeface="Calibri" pitchFamily="34" charset="0"/>
              </a:rPr>
              <a:t>模擬駕駛系統</a:t>
            </a:r>
            <a:endParaRPr lang="zh-HK" altLang="en-US" sz="1500" b="1">
              <a:latin typeface="Calibri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813425" y="6372225"/>
            <a:ext cx="209232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500" b="1">
                <a:latin typeface="Calibri" pitchFamily="34" charset="0"/>
              </a:rPr>
              <a:t>圖</a:t>
            </a:r>
            <a:r>
              <a:rPr lang="en-US" altLang="zh-TW" sz="1500" b="1">
                <a:latin typeface="Calibri" pitchFamily="34" charset="0"/>
              </a:rPr>
              <a:t>1.14 </a:t>
            </a:r>
            <a:r>
              <a:rPr lang="zh-TW" altLang="en-US" sz="1500" b="1">
                <a:latin typeface="Calibri" pitchFamily="34" charset="0"/>
              </a:rPr>
              <a:t>模擬飛行駕駛艙</a:t>
            </a:r>
            <a:endParaRPr lang="zh-HK" altLang="en-US" sz="1500" b="1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7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7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1146175" y="441325"/>
            <a:ext cx="6889750" cy="2616200"/>
          </a:xfrm>
        </p:spPr>
        <p:txBody>
          <a:bodyPr wrap="square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457200" indent="-457200">
              <a:lnSpc>
                <a:spcPct val="150000"/>
              </a:lnSpc>
              <a:buFont typeface="Tw Cen MT" pitchFamily="34" charset="0"/>
              <a:buAutoNum type="arabicPeriod" startAt="2"/>
            </a:pPr>
            <a:r>
              <a:rPr lang="zh-HK" altLang="en-US" sz="2000" b="1" smtClean="0">
                <a:effectLst/>
              </a:rPr>
              <a:t>提供資訊</a:t>
            </a:r>
            <a:endParaRPr lang="zh-HK" altLang="zh-TW" sz="2000" b="1" smtClean="0">
              <a:effectLst/>
            </a:endParaRPr>
          </a:p>
          <a:p>
            <a:pPr marL="457200" indent="-457200">
              <a:lnSpc>
                <a:spcPct val="150000"/>
              </a:lnSpc>
              <a:buFont typeface="Tw Cen MT" pitchFamily="34" charset="0"/>
              <a:buChar char="•"/>
            </a:pPr>
            <a:r>
              <a:rPr lang="zh-TW" altLang="en-US" sz="2000" smtClean="0">
                <a:effectLst/>
              </a:rPr>
              <a:t>為了向顧客及公眾提供有關機構、產品或服務等資訊，很多機構都會製作多媒體網頁來展示相關的資訊。</a:t>
            </a:r>
          </a:p>
          <a:p>
            <a:pPr marL="457200" indent="-457200">
              <a:lnSpc>
                <a:spcPct val="150000"/>
              </a:lnSpc>
              <a:buFont typeface="Tw Cen MT" pitchFamily="34" charset="0"/>
              <a:buChar char="•"/>
            </a:pPr>
            <a:r>
              <a:rPr lang="zh-TW" altLang="en-US" sz="2000" smtClean="0">
                <a:effectLst/>
              </a:rPr>
              <a:t>使用網頁不單方便顧客隨時查閱資訊，也方便有關機構向公眾發佈更新資料。</a:t>
            </a:r>
            <a:endParaRPr lang="zh-HK" altLang="en-US" sz="2000" smtClean="0">
              <a:effectLst/>
            </a:endParaRPr>
          </a:p>
        </p:txBody>
      </p:sp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19847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3275" y="3175000"/>
            <a:ext cx="4545013" cy="337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386138" y="6534150"/>
            <a:ext cx="1919287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500" b="1">
                <a:latin typeface="Calibri" pitchFamily="34" charset="0"/>
              </a:rPr>
              <a:t>圖</a:t>
            </a:r>
            <a:r>
              <a:rPr lang="en-US" altLang="zh-TW" sz="1500" b="1">
                <a:latin typeface="Calibri" pitchFamily="34" charset="0"/>
              </a:rPr>
              <a:t>1.15 </a:t>
            </a:r>
            <a:r>
              <a:rPr lang="zh-TW" altLang="en-US" sz="1500" b="1">
                <a:latin typeface="Calibri" pitchFamily="34" charset="0"/>
              </a:rPr>
              <a:t>港鐵公司網頁</a:t>
            </a:r>
            <a:endParaRPr lang="zh-HK" altLang="en-US" sz="1500" b="1">
              <a:latin typeface="Calibri" pitchFamily="34" charset="0"/>
            </a:endParaRPr>
          </a:p>
        </p:txBody>
      </p:sp>
      <p:pic>
        <p:nvPicPr>
          <p:cNvPr id="25606" name="Picture 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1638" y="6219825"/>
            <a:ext cx="23526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75" y="5411788"/>
            <a:ext cx="16383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31775" y="5916613"/>
            <a:ext cx="1917700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500" b="1">
                <a:latin typeface="Calibri" pitchFamily="34" charset="0"/>
              </a:rPr>
              <a:t>港</a:t>
            </a:r>
            <a:r>
              <a:rPr lang="zh-HK" altLang="en-US" sz="1500" b="1">
                <a:latin typeface="Calibri" pitchFamily="34" charset="0"/>
              </a:rPr>
              <a:t>鐵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500" b="1">
                <a:latin typeface="Calibri" pitchFamily="34" charset="0"/>
                <a:hlinkClick r:id="rId7"/>
              </a:rPr>
              <a:t>http://www.mtr.com.hk</a:t>
            </a:r>
            <a:endParaRPr lang="zh-HK" altLang="en-US" sz="1500" b="1">
              <a:latin typeface="Calibri" pitchFamily="34" charset="0"/>
            </a:endParaRPr>
          </a:p>
        </p:txBody>
      </p:sp>
      <p:pic>
        <p:nvPicPr>
          <p:cNvPr id="25609" name="Picture 4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5494338"/>
            <a:ext cx="12858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8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8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777875" y="942975"/>
            <a:ext cx="3916363" cy="5662613"/>
          </a:xfrm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marL="457200" indent="-457200">
              <a:lnSpc>
                <a:spcPct val="150000"/>
              </a:lnSpc>
              <a:buFont typeface="Tw Cen MT" pitchFamily="34" charset="0"/>
              <a:buAutoNum type="arabicPeriod" startAt="3"/>
            </a:pPr>
            <a:r>
              <a:rPr lang="zh-HK" altLang="en-US" sz="2000" b="1" dirty="0" smtClean="0">
                <a:effectLst/>
              </a:rPr>
              <a:t>會議簡報</a:t>
            </a:r>
            <a:endParaRPr lang="zh-HK" altLang="zh-TW" sz="2000" b="1" dirty="0" smtClean="0">
              <a:effectLst/>
            </a:endParaRPr>
          </a:p>
          <a:p>
            <a:pPr marL="457200" indent="-457200">
              <a:lnSpc>
                <a:spcPct val="150000"/>
              </a:lnSpc>
              <a:buFont typeface="Tw Cen MT" pitchFamily="34" charset="0"/>
              <a:buChar char="•"/>
            </a:pPr>
            <a:r>
              <a:rPr lang="zh-TW" altLang="en-US" sz="2000" dirty="0" smtClean="0">
                <a:effectLst/>
              </a:rPr>
              <a:t>我們可在發表會利用演示軟件製作簡報，結合多媒體元素，取代於白板書寫文字及繪畫圖形。</a:t>
            </a:r>
          </a:p>
          <a:p>
            <a:pPr marL="457200" indent="-457200">
              <a:lnSpc>
                <a:spcPct val="150000"/>
              </a:lnSpc>
              <a:buFont typeface="Tw Cen MT" pitchFamily="34" charset="0"/>
              <a:buChar char="•"/>
            </a:pPr>
            <a:r>
              <a:rPr lang="zh-TW" altLang="en-US" sz="2000" dirty="0" smtClean="0">
                <a:effectLst/>
              </a:rPr>
              <a:t>透過播放圖形、視像及播放錄音的互動演示模式，以電腦綜合各種媒體，不但方便管理，而且使工作匯報或產品介紹的方式更具變化及吸引力。</a:t>
            </a:r>
            <a:endParaRPr lang="zh-HK" altLang="en-US" sz="2000" dirty="0" smtClean="0">
              <a:effectLst/>
            </a:endParaRPr>
          </a:p>
        </p:txBody>
      </p:sp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19847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798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0" y="1585913"/>
            <a:ext cx="3741738" cy="374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351463" y="5337175"/>
            <a:ext cx="268922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500" b="1">
                <a:latin typeface="Calibri" pitchFamily="34" charset="0"/>
              </a:rPr>
              <a:t>圖</a:t>
            </a:r>
            <a:r>
              <a:rPr lang="en-US" altLang="zh-TW" sz="1500" b="1">
                <a:latin typeface="Calibri" pitchFamily="34" charset="0"/>
              </a:rPr>
              <a:t>1.17 </a:t>
            </a:r>
            <a:r>
              <a:rPr lang="zh-TW" altLang="en-US" sz="1500" b="1">
                <a:latin typeface="Calibri" pitchFamily="34" charset="0"/>
              </a:rPr>
              <a:t>利用簡報演示程序開會</a:t>
            </a:r>
            <a:endParaRPr lang="zh-HK" altLang="en-US" sz="1500" b="1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9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625" y="871538"/>
            <a:ext cx="7866063" cy="324802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457200" indent="-457200">
              <a:buFont typeface="Arial" pitchFamily="34" charset="0"/>
              <a:buNone/>
              <a:defRPr/>
            </a:pPr>
            <a:r>
              <a:rPr lang="en-US" altLang="zh-TW" sz="2500" b="1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1.3.2 </a:t>
            </a:r>
            <a:r>
              <a:rPr lang="zh-TW" altLang="en-US" sz="2500" b="1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娛樂上的應用</a:t>
            </a:r>
          </a:p>
          <a:p>
            <a:pPr marL="457200" indent="-457200">
              <a:lnSpc>
                <a:spcPct val="150000"/>
              </a:lnSpc>
              <a:buFontTx/>
              <a:buChar char="•"/>
              <a:defRPr/>
            </a:pPr>
            <a:r>
              <a:rPr lang="zh-TW" altLang="en-US" sz="2000" smtClean="0">
                <a:effectLst/>
              </a:rPr>
              <a:t>近年的動畫及電影大量運用多媒體技術製作特技效果，逼真的     畫面加上具震撼性的音效，大大增加了其吸引力和娛樂性。</a:t>
            </a:r>
          </a:p>
          <a:p>
            <a:pPr marL="457200" indent="-457200">
              <a:lnSpc>
                <a:spcPct val="150000"/>
              </a:lnSpc>
              <a:buFontTx/>
              <a:buChar char="•"/>
              <a:defRPr/>
            </a:pPr>
            <a:r>
              <a:rPr lang="zh-TW" altLang="en-US" sz="2000" smtClean="0">
                <a:effectLst/>
              </a:rPr>
              <a:t>另外，電子遊戲中運用的多媒體效果亦甚具吸引力，創作者為  故事編排華麗、耀眼的視覺效果，並配合逼真的音效，使玩家更易投入於遊戲的世界中。</a:t>
            </a:r>
          </a:p>
        </p:txBody>
      </p:sp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19847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" y="4157663"/>
            <a:ext cx="3684588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8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4157663"/>
            <a:ext cx="4413250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04825" y="6230938"/>
            <a:ext cx="34115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500" b="1">
                <a:latin typeface="Calibri" pitchFamily="34" charset="0"/>
              </a:rPr>
              <a:t>圖 </a:t>
            </a:r>
            <a:r>
              <a:rPr lang="en-US" altLang="zh-TW" sz="1500" b="1">
                <a:latin typeface="Calibri" pitchFamily="34" charset="0"/>
              </a:rPr>
              <a:t>1.18 </a:t>
            </a:r>
            <a:r>
              <a:rPr lang="zh-TW" altLang="en-US" sz="1500" b="1">
                <a:latin typeface="Calibri" pitchFamily="34" charset="0"/>
              </a:rPr>
              <a:t>運 用了多媒體技術製作的動畫</a:t>
            </a:r>
            <a:r>
              <a:rPr lang="en-US" altLang="zh-TW" sz="1500" b="1">
                <a:latin typeface="Calibri" pitchFamily="34" charset="0"/>
              </a:rPr>
              <a:t>《</a:t>
            </a:r>
            <a:r>
              <a:rPr lang="zh-TW" altLang="en-US" sz="1500" b="1">
                <a:latin typeface="Calibri" pitchFamily="34" charset="0"/>
              </a:rPr>
              <a:t>魔雪</a:t>
            </a:r>
            <a:r>
              <a:rPr lang="zh-HK" altLang="en-US" sz="1500" b="1">
                <a:latin typeface="Calibri" pitchFamily="34" charset="0"/>
              </a:rPr>
              <a:t>奇緣</a:t>
            </a:r>
            <a:r>
              <a:rPr lang="en-US" altLang="zh-HK" sz="1500" b="1">
                <a:latin typeface="Calibri" pitchFamily="34" charset="0"/>
              </a:rPr>
              <a:t>》</a:t>
            </a:r>
            <a:r>
              <a:rPr lang="zh-HK" altLang="en-US" sz="1500" b="1">
                <a:latin typeface="Calibri" pitchFamily="34" charset="0"/>
              </a:rPr>
              <a:t>劇照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927600" y="6218238"/>
            <a:ext cx="369252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500" b="1">
                <a:latin typeface="Calibri" pitchFamily="34" charset="0"/>
              </a:rPr>
              <a:t>圖 </a:t>
            </a:r>
            <a:r>
              <a:rPr lang="en-US" altLang="zh-TW" sz="1500" b="1">
                <a:latin typeface="Calibri" pitchFamily="34" charset="0"/>
              </a:rPr>
              <a:t>1.19 </a:t>
            </a:r>
            <a:r>
              <a:rPr lang="zh-TW" altLang="en-US" sz="1500" b="1">
                <a:latin typeface="Calibri" pitchFamily="34" charset="0"/>
              </a:rPr>
              <a:t>電子遊戲運用了多媒體效果的例子</a:t>
            </a:r>
            <a:endParaRPr lang="zh-HK" altLang="en-US" sz="1500" b="1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0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0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1375" y="1266825"/>
            <a:ext cx="4603750" cy="409575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457200" indent="-457200">
              <a:buFont typeface="Arial" pitchFamily="34" charset="0"/>
              <a:buNone/>
              <a:defRPr/>
            </a:pPr>
            <a:r>
              <a:rPr lang="en-US" altLang="zh-TW" sz="25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1.3.3 </a:t>
            </a:r>
            <a:r>
              <a:rPr lang="zh-TW" altLang="en-US" sz="25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教育上的應用</a:t>
            </a:r>
          </a:p>
          <a:p>
            <a:pPr marL="457200" indent="-457200">
              <a:lnSpc>
                <a:spcPct val="150000"/>
              </a:lnSpc>
              <a:buFontTx/>
              <a:buChar char="•"/>
              <a:defRPr/>
            </a:pPr>
            <a:r>
              <a:rPr lang="zh-TW" altLang="en-US" sz="2000" dirty="0" smtClean="0">
                <a:effectLst/>
              </a:rPr>
              <a:t>多媒體教材，例如：互動簡報、學習軟件等，不但可提高學生的學習興趣，還可用以闡釋一些較抽象的概念，例如物理概念或實驗結果，使學生更容易明白。</a:t>
            </a:r>
          </a:p>
          <a:p>
            <a:pPr marL="457200" indent="-457200">
              <a:lnSpc>
                <a:spcPct val="150000"/>
              </a:lnSpc>
              <a:buFontTx/>
              <a:buChar char="•"/>
              <a:defRPr/>
            </a:pPr>
            <a:r>
              <a:rPr lang="zh-TW" altLang="en-US" sz="2000" dirty="0" smtClean="0">
                <a:effectLst/>
              </a:rPr>
              <a:t>隨着電子學習的發展，學校的多媒體設施亦愈來愈完備。</a:t>
            </a:r>
            <a:endParaRPr lang="zh-HK" altLang="en-US" sz="2000" dirty="0" smtClean="0">
              <a:effectLst/>
            </a:endParaRPr>
          </a:p>
        </p:txBody>
      </p:sp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19847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25" y="1828800"/>
            <a:ext cx="3698875" cy="314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527800" y="5038725"/>
            <a:ext cx="153352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HK" altLang="en-US" sz="1500" b="1">
                <a:latin typeface="Calibri" pitchFamily="34" charset="0"/>
              </a:rPr>
              <a:t>圖</a:t>
            </a:r>
            <a:r>
              <a:rPr lang="en-US" altLang="zh-HK" sz="1500" b="1">
                <a:latin typeface="Calibri" pitchFamily="34" charset="0"/>
              </a:rPr>
              <a:t>1.20 </a:t>
            </a:r>
            <a:r>
              <a:rPr lang="zh-HK" altLang="en-US" sz="1500" b="1">
                <a:latin typeface="Calibri" pitchFamily="34" charset="0"/>
              </a:rPr>
              <a:t>教學動畫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1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7750" y="1296988"/>
            <a:ext cx="7424738" cy="5561012"/>
          </a:xfrm>
        </p:spPr>
        <p:txBody>
          <a:bodyPr/>
          <a:lstStyle/>
          <a:p>
            <a:pPr marL="0" indent="0">
              <a:lnSpc>
                <a:spcPct val="150000"/>
              </a:lnSpc>
              <a:buFont typeface="Arial" charset="0"/>
              <a:buNone/>
              <a:defRPr/>
            </a:pPr>
            <a:r>
              <a:rPr lang="zh-TW" altLang="en-US" sz="2000" dirty="0">
                <a:effectLst/>
              </a:rPr>
              <a:t>試</a:t>
            </a:r>
            <a:r>
              <a:rPr lang="zh-TW" altLang="en-US" sz="2000" dirty="0" smtClean="0">
                <a:effectLst/>
              </a:rPr>
              <a:t>瀏覽港鐵</a:t>
            </a:r>
            <a:r>
              <a:rPr lang="zh-TW" altLang="en-US" sz="2000" dirty="0">
                <a:effectLst/>
              </a:rPr>
              <a:t>公司網站，閱讀有關資訊並回答以下問題。</a:t>
            </a:r>
          </a:p>
          <a:p>
            <a:pPr marL="457200" indent="-457200">
              <a:lnSpc>
                <a:spcPct val="150000"/>
              </a:lnSpc>
              <a:buFont typeface="Arial" charset="0"/>
              <a:buAutoNum type="arabicPeriod"/>
              <a:defRPr/>
            </a:pPr>
            <a:r>
              <a:rPr lang="zh-TW" altLang="en-US" sz="2000" dirty="0" smtClean="0">
                <a:effectLst/>
              </a:rPr>
              <a:t>寫出</a:t>
            </a:r>
            <a:r>
              <a:rPr lang="zh-TW" altLang="en-US" sz="2000" dirty="0">
                <a:effectLst/>
              </a:rPr>
              <a:t>三</a:t>
            </a:r>
            <a:r>
              <a:rPr lang="zh-TW" altLang="en-US" sz="2000" dirty="0" smtClean="0">
                <a:effectLst/>
              </a:rPr>
              <a:t>種港鐵</a:t>
            </a:r>
            <a:r>
              <a:rPr lang="zh-TW" altLang="en-US" sz="2000" dirty="0">
                <a:effectLst/>
              </a:rPr>
              <a:t>車站提供的設施</a:t>
            </a:r>
            <a:r>
              <a:rPr lang="zh-TW" altLang="en-US" sz="2000" dirty="0" smtClean="0">
                <a:effectLst/>
              </a:rPr>
              <a:t>。</a:t>
            </a:r>
            <a:r>
              <a:rPr lang="en-US" altLang="zh-TW" sz="2000" dirty="0" smtClean="0">
                <a:effectLst/>
              </a:rPr>
              <a:t/>
            </a:r>
            <a:br>
              <a:rPr lang="en-US" altLang="zh-TW" sz="2000" dirty="0" smtClean="0">
                <a:effectLst/>
              </a:rPr>
            </a:br>
            <a:r>
              <a:rPr lang="en-US" altLang="zh-TW" sz="2000" dirty="0" smtClean="0">
                <a:effectLst/>
              </a:rPr>
              <a:t>__________________________________________________________________________________________________________</a:t>
            </a:r>
          </a:p>
          <a:p>
            <a:pPr marL="457200" indent="-457200">
              <a:lnSpc>
                <a:spcPct val="150000"/>
              </a:lnSpc>
              <a:buFont typeface="Arial" charset="0"/>
              <a:buAutoNum type="arabicPeriod"/>
              <a:defRPr/>
            </a:pPr>
            <a:r>
              <a:rPr lang="zh-TW" altLang="en-US" sz="2000" dirty="0" smtClean="0">
                <a:effectLst/>
              </a:rPr>
              <a:t>如果</a:t>
            </a:r>
            <a:r>
              <a:rPr lang="zh-TW" altLang="en-US" sz="2000" dirty="0">
                <a:effectLst/>
              </a:rPr>
              <a:t>一位成人</a:t>
            </a:r>
            <a:r>
              <a:rPr lang="zh-TW" altLang="en-US" sz="2000" dirty="0" smtClean="0">
                <a:effectLst/>
              </a:rPr>
              <a:t>乘港鐵</a:t>
            </a:r>
            <a:r>
              <a:rPr lang="zh-TW" altLang="en-US" sz="2000" dirty="0">
                <a:effectLst/>
              </a:rPr>
              <a:t>由金鐘站至牛頭角站，使用八達通要付的車費是多少</a:t>
            </a:r>
            <a:r>
              <a:rPr lang="zh-TW" altLang="en-US" sz="2000" dirty="0" smtClean="0">
                <a:effectLst/>
              </a:rPr>
              <a:t>？</a:t>
            </a:r>
            <a:r>
              <a:rPr lang="en-US" altLang="zh-TW" sz="2000" dirty="0" smtClean="0">
                <a:effectLst/>
              </a:rPr>
              <a:t/>
            </a:r>
            <a:br>
              <a:rPr lang="en-US" altLang="zh-TW" sz="2000" dirty="0" smtClean="0">
                <a:effectLst/>
              </a:rPr>
            </a:br>
            <a:r>
              <a:rPr lang="en-US" altLang="zh-TW" sz="2000" dirty="0" smtClean="0">
                <a:effectLst/>
              </a:rPr>
              <a:t>___________________________________________________</a:t>
            </a:r>
          </a:p>
          <a:p>
            <a:pPr marL="457200" indent="-457200">
              <a:lnSpc>
                <a:spcPct val="150000"/>
              </a:lnSpc>
              <a:buFont typeface="Arial" charset="0"/>
              <a:buAutoNum type="arabicPeriod"/>
              <a:defRPr/>
            </a:pPr>
            <a:r>
              <a:rPr lang="zh-TW" altLang="en-US" sz="2000" dirty="0" smtClean="0">
                <a:effectLst/>
              </a:rPr>
              <a:t>每天</a:t>
            </a:r>
            <a:r>
              <a:rPr lang="zh-TW" altLang="en-US" sz="2000" dirty="0">
                <a:effectLst/>
              </a:rPr>
              <a:t>首班由機場至市區的機場快線列車是何時開出的</a:t>
            </a:r>
            <a:r>
              <a:rPr lang="zh-TW" altLang="en-US" sz="2000" dirty="0" smtClean="0">
                <a:effectLst/>
              </a:rPr>
              <a:t>？</a:t>
            </a:r>
            <a:r>
              <a:rPr lang="en-US" altLang="zh-TW" sz="2000" dirty="0" smtClean="0">
                <a:effectLst/>
              </a:rPr>
              <a:t/>
            </a:r>
            <a:br>
              <a:rPr lang="en-US" altLang="zh-TW" sz="2000" dirty="0" smtClean="0">
                <a:effectLst/>
              </a:rPr>
            </a:br>
            <a:r>
              <a:rPr lang="en-US" altLang="zh-TW" sz="2000" dirty="0" smtClean="0">
                <a:effectLst/>
              </a:rPr>
              <a:t>___________________________________________________</a:t>
            </a:r>
            <a:endParaRPr lang="zh-HK" altLang="en-US" sz="2000" dirty="0">
              <a:effectLst/>
            </a:endParaRPr>
          </a:p>
        </p:txBody>
      </p:sp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19847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2970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25" y="481013"/>
            <a:ext cx="240030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Rectangle 4"/>
          <p:cNvSpPr>
            <a:spLocks noChangeArrowheads="1"/>
          </p:cNvSpPr>
          <p:nvPr/>
        </p:nvSpPr>
        <p:spPr bwMode="auto">
          <a:xfrm>
            <a:off x="6435725" y="6086475"/>
            <a:ext cx="253206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500" b="1">
                <a:latin typeface="Calibri" pitchFamily="34" charset="0"/>
              </a:rPr>
              <a:t>港</a:t>
            </a:r>
            <a:r>
              <a:rPr lang="zh-HK" altLang="en-US" sz="1500" b="1">
                <a:latin typeface="Calibri" pitchFamily="34" charset="0"/>
              </a:rPr>
              <a:t>鐵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500" b="1">
                <a:latin typeface="Calibri" pitchFamily="34" charset="0"/>
                <a:hlinkClick r:id="rId4"/>
              </a:rPr>
              <a:t>http://www.mtr.com.hk</a:t>
            </a:r>
            <a:endParaRPr lang="zh-HK" altLang="en-US" sz="1500" b="1">
              <a:latin typeface="Calibri" pitchFamily="34" charset="0"/>
            </a:endParaRPr>
          </a:p>
        </p:txBody>
      </p:sp>
      <p:pic>
        <p:nvPicPr>
          <p:cNvPr id="2970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838" y="6062663"/>
            <a:ext cx="16668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3" name="Rectangle 5"/>
          <p:cNvSpPr>
            <a:spLocks noChangeArrowheads="1"/>
          </p:cNvSpPr>
          <p:nvPr/>
        </p:nvSpPr>
        <p:spPr bwMode="auto">
          <a:xfrm>
            <a:off x="1659804" y="5459853"/>
            <a:ext cx="65526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400" b="1" dirty="0" smtClean="0">
                <a:solidFill>
                  <a:srgbClr val="C00000"/>
                </a:solidFill>
                <a:latin typeface="Calibri" pitchFamily="34" charset="0"/>
              </a:rPr>
              <a:t>(</a:t>
            </a:r>
            <a:r>
              <a:rPr lang="zh-TW" altLang="en-US" sz="1400" b="1" dirty="0" smtClean="0">
                <a:solidFill>
                  <a:srgbClr val="C00000"/>
                </a:solidFill>
                <a:latin typeface="Calibri" pitchFamily="34" charset="0"/>
              </a:rPr>
              <a:t>請參考網址：</a:t>
            </a:r>
            <a:r>
              <a:rPr lang="en-US" altLang="zh-TW" sz="1400" b="1" dirty="0" smtClean="0">
                <a:solidFill>
                  <a:srgbClr val="C00000"/>
                </a:solidFill>
                <a:latin typeface="Calibri" pitchFamily="34" charset="0"/>
              </a:rPr>
              <a:t>http://www.mtr.com.hk/ch/customer/services/timetable_index.html</a:t>
            </a:r>
            <a:r>
              <a:rPr lang="en-US" altLang="zh-HK" sz="1400" b="1" dirty="0" smtClean="0">
                <a:solidFill>
                  <a:srgbClr val="C00000"/>
                </a:solidFill>
                <a:latin typeface="Calibri" pitchFamily="34" charset="0"/>
              </a:rPr>
              <a:t>)</a:t>
            </a:r>
            <a:endParaRPr lang="zh-HK" altLang="en-US" sz="18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29704" name="Rectangle 6"/>
          <p:cNvSpPr>
            <a:spLocks noChangeArrowheads="1"/>
          </p:cNvSpPr>
          <p:nvPr/>
        </p:nvSpPr>
        <p:spPr bwMode="auto">
          <a:xfrm>
            <a:off x="1657222" y="4341813"/>
            <a:ext cx="627723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400" b="1" dirty="0" smtClean="0">
                <a:solidFill>
                  <a:srgbClr val="C00000"/>
                </a:solidFill>
                <a:latin typeface="Calibri" pitchFamily="34" charset="0"/>
              </a:rPr>
              <a:t>(</a:t>
            </a:r>
            <a:r>
              <a:rPr lang="zh-TW" altLang="en-US" sz="1400" b="1" dirty="0" smtClean="0">
                <a:solidFill>
                  <a:srgbClr val="C00000"/>
                </a:solidFill>
                <a:latin typeface="Calibri" pitchFamily="34" charset="0"/>
              </a:rPr>
              <a:t>請參考網址：</a:t>
            </a:r>
            <a:r>
              <a:rPr lang="en-US" altLang="zh-TW" sz="1400" b="1" dirty="0" smtClean="0">
                <a:solidFill>
                  <a:srgbClr val="C00000"/>
                </a:solidFill>
                <a:latin typeface="Calibri" pitchFamily="34" charset="0"/>
              </a:rPr>
              <a:t>htt</a:t>
            </a:r>
            <a:r>
              <a:rPr lang="en-US" altLang="zh-TW" sz="1400" b="1" dirty="0" smtClean="0">
                <a:solidFill>
                  <a:srgbClr val="C00000"/>
                </a:solidFill>
                <a:latin typeface="Calibri" pitchFamily="34" charset="0"/>
              </a:rPr>
              <a:t>p://www.mtr.com.hk/ch/customer/tickets/octopus_fares.html)</a:t>
            </a:r>
            <a:endParaRPr lang="zh-HK" altLang="en-US" sz="14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29705" name="Rectangle 7"/>
          <p:cNvSpPr>
            <a:spLocks noChangeArrowheads="1"/>
          </p:cNvSpPr>
          <p:nvPr/>
        </p:nvSpPr>
        <p:spPr bwMode="auto">
          <a:xfrm>
            <a:off x="1506538" y="2266950"/>
            <a:ext cx="6907212" cy="95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2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500" b="1">
                <a:solidFill>
                  <a:srgbClr val="C00000"/>
                </a:solidFill>
                <a:latin typeface="Calibri" pitchFamily="34" charset="0"/>
              </a:rPr>
              <a:t>「</a:t>
            </a:r>
            <a:r>
              <a:rPr lang="en-US" altLang="zh-TW" sz="1500" b="1">
                <a:solidFill>
                  <a:srgbClr val="C00000"/>
                </a:solidFill>
                <a:latin typeface="Calibri" pitchFamily="34" charset="0"/>
              </a:rPr>
              <a:t>e </a:t>
            </a:r>
            <a:r>
              <a:rPr lang="zh-TW" altLang="en-US" sz="1500" b="1">
                <a:solidFill>
                  <a:srgbClr val="C00000"/>
                </a:solidFill>
                <a:latin typeface="Calibri" pitchFamily="34" charset="0"/>
              </a:rPr>
              <a:t>分鐘著數」機、免費刊物、自動櫃員機服務、收費電話、客務中心、無障礙設施、免費</a:t>
            </a:r>
            <a:r>
              <a:rPr lang="en-US" altLang="zh-TW" sz="1500" b="1">
                <a:solidFill>
                  <a:srgbClr val="C00000"/>
                </a:solidFill>
                <a:latin typeface="Calibri" pitchFamily="34" charset="0"/>
              </a:rPr>
              <a:t>Wi-Fi </a:t>
            </a:r>
            <a:r>
              <a:rPr lang="zh-TW" altLang="en-US" sz="1500" b="1">
                <a:solidFill>
                  <a:srgbClr val="C00000"/>
                </a:solidFill>
                <a:latin typeface="Calibri" pitchFamily="34" charset="0"/>
              </a:rPr>
              <a:t>熱點</a:t>
            </a:r>
            <a:r>
              <a:rPr lang="en-US" altLang="zh-TW" sz="1500" b="1">
                <a:solidFill>
                  <a:srgbClr val="C00000"/>
                </a:solidFill>
                <a:latin typeface="Calibri" pitchFamily="34" charset="0"/>
              </a:rPr>
              <a:t>/iCenter</a:t>
            </a:r>
            <a:r>
              <a:rPr lang="zh-TW" altLang="en-US" sz="1500" b="1">
                <a:solidFill>
                  <a:srgbClr val="C00000"/>
                </a:solidFill>
                <a:latin typeface="Calibri" pitchFamily="34" charset="0"/>
              </a:rPr>
              <a:t>、失物處理服務。（任何三項）</a:t>
            </a:r>
            <a:endParaRPr lang="zh-HK" altLang="en-US" sz="1500" b="1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593850" y="2416175"/>
            <a:ext cx="6819900" cy="814388"/>
          </a:xfrm>
          <a:prstGeom prst="round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12" name="Rounded Rectangle 11"/>
          <p:cNvSpPr/>
          <p:nvPr/>
        </p:nvSpPr>
        <p:spPr>
          <a:xfrm>
            <a:off x="1593850" y="4325938"/>
            <a:ext cx="6819900" cy="406400"/>
          </a:xfrm>
          <a:prstGeom prst="round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13" name="Rounded Rectangle 12"/>
          <p:cNvSpPr/>
          <p:nvPr/>
        </p:nvSpPr>
        <p:spPr>
          <a:xfrm>
            <a:off x="1593850" y="5395913"/>
            <a:ext cx="6819900" cy="407987"/>
          </a:xfrm>
          <a:prstGeom prst="round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14" name="Rounded Rectangle 13" descr="poButton"/>
          <p:cNvSpPr/>
          <p:nvPr/>
        </p:nvSpPr>
        <p:spPr>
          <a:xfrm>
            <a:off x="1593850" y="2416175"/>
            <a:ext cx="6819900" cy="814388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16" name="Rounded Rectangle 15" descr="poButton"/>
          <p:cNvSpPr/>
          <p:nvPr/>
        </p:nvSpPr>
        <p:spPr>
          <a:xfrm>
            <a:off x="1593850" y="4325938"/>
            <a:ext cx="6819900" cy="406400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17" name="Rounded Rectangle 16" descr="poButton"/>
          <p:cNvSpPr/>
          <p:nvPr/>
        </p:nvSpPr>
        <p:spPr>
          <a:xfrm>
            <a:off x="1604241" y="5395913"/>
            <a:ext cx="6701773" cy="407987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 nodeType="clickPar">
                      <p:stCondLst>
                        <p:cond delay="0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1725" y="0"/>
            <a:ext cx="2938463" cy="942975"/>
          </a:xfrm>
        </p:spPr>
        <p:txBody>
          <a:bodyPr/>
          <a:lstStyle/>
          <a:p>
            <a:pPr>
              <a:defRPr/>
            </a:pPr>
            <a:r>
              <a:rPr lang="zh-TW" altLang="en-US" sz="4500" b="1" dirty="0" smtClean="0"/>
              <a:t>課後總結</a:t>
            </a:r>
            <a:endParaRPr lang="zh-HK" altLang="en-US" sz="45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6475" y="847725"/>
            <a:ext cx="7673975" cy="6316663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zh-TW" altLang="en-US" sz="2500" dirty="0">
                <a:solidFill>
                  <a:srgbClr val="FFC000"/>
                </a:solidFill>
              </a:rPr>
              <a:t>甚麼是多媒體</a:t>
            </a:r>
          </a:p>
          <a:p>
            <a:pPr marL="457200" indent="-457200">
              <a:buFont typeface="Arial" charset="0"/>
              <a:buAutoNum type="arabicPeriod"/>
              <a:defRPr/>
            </a:pPr>
            <a:r>
              <a:rPr lang="zh-TW" altLang="en-US" sz="2000" dirty="0" smtClean="0">
                <a:effectLst/>
              </a:rPr>
              <a:t>多媒體泛指以</a:t>
            </a:r>
            <a:r>
              <a:rPr lang="zh-TW" altLang="en-US" sz="2000" dirty="0">
                <a:effectLst/>
              </a:rPr>
              <a:t>電腦演示或應用多種媒體元素表達的信息。</a:t>
            </a:r>
            <a:r>
              <a:rPr lang="zh-TW" altLang="en-US" sz="2000" dirty="0" smtClean="0">
                <a:effectLst/>
              </a:rPr>
              <a:t>多媒體元素包括</a:t>
            </a:r>
            <a:r>
              <a:rPr lang="zh-TW" altLang="en-US" sz="2000" dirty="0">
                <a:effectLst/>
              </a:rPr>
              <a:t>文本、圖形、聲音、動畫及視像。</a:t>
            </a:r>
          </a:p>
          <a:p>
            <a:pPr marL="0" indent="0">
              <a:buFont typeface="Arial" charset="0"/>
              <a:buNone/>
              <a:defRPr/>
            </a:pPr>
            <a:r>
              <a:rPr lang="zh-TW" altLang="en-US" sz="25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多媒體演示的優點及其</a:t>
            </a:r>
            <a:r>
              <a:rPr lang="zh-TW" altLang="en-US" sz="25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應用</a:t>
            </a:r>
            <a:endParaRPr lang="en-US" altLang="zh-TW" sz="25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rabicPeriod" startAt="2"/>
              <a:defRPr/>
            </a:pPr>
            <a:r>
              <a:rPr lang="zh-TW" altLang="en-US" sz="2000" dirty="0" smtClean="0">
                <a:effectLst/>
              </a:rPr>
              <a:t>運用多媒體的優點：</a:t>
            </a:r>
          </a:p>
          <a:p>
            <a:pPr marL="0" indent="0">
              <a:buFont typeface="Arial" charset="0"/>
              <a:buNone/>
              <a:defRPr/>
            </a:pPr>
            <a:r>
              <a:rPr lang="zh-TW" altLang="en-US" sz="2000" dirty="0" smtClean="0">
                <a:effectLst/>
              </a:rPr>
              <a:t>（</a:t>
            </a:r>
            <a:r>
              <a:rPr lang="en-US" altLang="zh-TW" sz="2000" dirty="0">
                <a:effectLst/>
              </a:rPr>
              <a:t>a</a:t>
            </a:r>
            <a:r>
              <a:rPr lang="zh-TW" altLang="en-US" sz="2000" dirty="0">
                <a:effectLst/>
              </a:rPr>
              <a:t>）具互動性</a:t>
            </a:r>
          </a:p>
          <a:p>
            <a:pPr marL="0" indent="0">
              <a:buFont typeface="Arial" charset="0"/>
              <a:buNone/>
              <a:defRPr/>
            </a:pPr>
            <a:r>
              <a:rPr lang="zh-TW" altLang="en-US" sz="2000" dirty="0">
                <a:effectLst/>
              </a:rPr>
              <a:t>（</a:t>
            </a:r>
            <a:r>
              <a:rPr lang="en-US" altLang="zh-TW" sz="2000" dirty="0">
                <a:effectLst/>
              </a:rPr>
              <a:t>b</a:t>
            </a:r>
            <a:r>
              <a:rPr lang="zh-TW" altLang="en-US" sz="2000" dirty="0">
                <a:effectLst/>
              </a:rPr>
              <a:t>）增加資訊演示的吸引力</a:t>
            </a:r>
          </a:p>
          <a:p>
            <a:pPr marL="0" indent="0">
              <a:buFont typeface="Arial" charset="0"/>
              <a:buNone/>
              <a:defRPr/>
            </a:pPr>
            <a:r>
              <a:rPr lang="zh-TW" altLang="en-US" sz="2000" dirty="0">
                <a:effectLst/>
              </a:rPr>
              <a:t>（</a:t>
            </a:r>
            <a:r>
              <a:rPr lang="en-US" altLang="zh-TW" sz="2000" dirty="0">
                <a:effectLst/>
              </a:rPr>
              <a:t>c</a:t>
            </a:r>
            <a:r>
              <a:rPr lang="zh-TW" altLang="en-US" sz="2000" dirty="0">
                <a:effectLst/>
              </a:rPr>
              <a:t>）模擬</a:t>
            </a:r>
            <a:r>
              <a:rPr lang="zh-TW" altLang="en-US" sz="2000" dirty="0" smtClean="0">
                <a:effectLst/>
              </a:rPr>
              <a:t>功能</a:t>
            </a:r>
            <a:endParaRPr lang="en-US" altLang="zh-TW" sz="2000" dirty="0" smtClean="0">
              <a:effectLst/>
            </a:endParaRPr>
          </a:p>
          <a:p>
            <a:pPr marL="457200" indent="-457200">
              <a:buFont typeface="+mj-lt"/>
              <a:buAutoNum type="arabicPeriod" startAt="3"/>
              <a:defRPr/>
            </a:pPr>
            <a:r>
              <a:rPr lang="zh-TW" altLang="en-US" sz="2000" dirty="0" smtClean="0">
                <a:effectLst/>
              </a:rPr>
              <a:t>多媒體</a:t>
            </a:r>
            <a:r>
              <a:rPr lang="zh-TW" altLang="en-US" sz="2000" dirty="0">
                <a:effectLst/>
              </a:rPr>
              <a:t>的應用：</a:t>
            </a:r>
          </a:p>
          <a:p>
            <a:pPr marL="0" indent="0">
              <a:buFont typeface="Arial" charset="0"/>
              <a:buNone/>
              <a:defRPr/>
            </a:pPr>
            <a:r>
              <a:rPr lang="zh-TW" altLang="en-US" sz="2000" dirty="0">
                <a:effectLst/>
              </a:rPr>
              <a:t>（</a:t>
            </a:r>
            <a:r>
              <a:rPr lang="en-US" altLang="zh-TW" sz="2000" dirty="0">
                <a:effectLst/>
              </a:rPr>
              <a:t>a</a:t>
            </a:r>
            <a:r>
              <a:rPr lang="zh-TW" altLang="en-US" sz="2000" dirty="0">
                <a:effectLst/>
              </a:rPr>
              <a:t>）商業上的應用：員工培訓、提供顧客資訊及會議簡報。</a:t>
            </a:r>
          </a:p>
          <a:p>
            <a:pPr marL="0" indent="0">
              <a:buFont typeface="Arial" charset="0"/>
              <a:buNone/>
              <a:defRPr/>
            </a:pPr>
            <a:r>
              <a:rPr lang="zh-TW" altLang="en-US" sz="2000" dirty="0">
                <a:effectLst/>
              </a:rPr>
              <a:t>（</a:t>
            </a:r>
            <a:r>
              <a:rPr lang="en-US" altLang="zh-TW" sz="2000" dirty="0">
                <a:effectLst/>
              </a:rPr>
              <a:t>b</a:t>
            </a:r>
            <a:r>
              <a:rPr lang="zh-TW" altLang="en-US" sz="2000" dirty="0">
                <a:effectLst/>
              </a:rPr>
              <a:t>）娛樂上的應用：製作動畫及電影特技效果、電子遊戲。</a:t>
            </a:r>
          </a:p>
          <a:p>
            <a:pPr marL="0" indent="0">
              <a:buFont typeface="Arial" charset="0"/>
              <a:buNone/>
              <a:defRPr/>
            </a:pPr>
            <a:r>
              <a:rPr lang="zh-TW" altLang="en-US" sz="2000" dirty="0">
                <a:effectLst/>
              </a:rPr>
              <a:t>（</a:t>
            </a:r>
            <a:r>
              <a:rPr lang="en-US" altLang="zh-TW" sz="2000" dirty="0">
                <a:effectLst/>
              </a:rPr>
              <a:t>c</a:t>
            </a:r>
            <a:r>
              <a:rPr lang="zh-TW" altLang="en-US" sz="2000" dirty="0">
                <a:effectLst/>
              </a:rPr>
              <a:t>）教育上的應用：互動簡報、學習軟件等。</a:t>
            </a:r>
            <a:endParaRPr lang="zh-HK" altLang="en-US" sz="2000" dirty="0">
              <a:effectLst/>
            </a:endParaRPr>
          </a:p>
        </p:txBody>
      </p:sp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19847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81063" y="592138"/>
            <a:ext cx="3319462" cy="701675"/>
          </a:xfrm>
        </p:spPr>
        <p:txBody>
          <a:bodyPr/>
          <a:lstStyle/>
          <a:p>
            <a:pPr>
              <a:defRPr/>
            </a:pPr>
            <a:r>
              <a:rPr lang="zh-TW" altLang="en-US" sz="3000" b="1" dirty="0"/>
              <a:t>一、鞏固知識練習</a:t>
            </a:r>
            <a:endParaRPr lang="zh-HK" altLang="en-US" sz="3000" b="1" dirty="0"/>
          </a:p>
        </p:txBody>
      </p:sp>
      <p:sp>
        <p:nvSpPr>
          <p:cNvPr id="31747" name="Content Placeholder 5"/>
          <p:cNvSpPr>
            <a:spLocks noGrp="1"/>
          </p:cNvSpPr>
          <p:nvPr>
            <p:ph idx="1"/>
          </p:nvPr>
        </p:nvSpPr>
        <p:spPr bwMode="auto">
          <a:xfrm>
            <a:off x="889000" y="1119188"/>
            <a:ext cx="7899400" cy="2538412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457200" indent="-457200">
              <a:lnSpc>
                <a:spcPct val="150000"/>
              </a:lnSpc>
              <a:buFont typeface="Tw Cen MT" pitchFamily="34" charset="0"/>
              <a:buAutoNum type="arabicPeriod"/>
            </a:pPr>
            <a:r>
              <a:rPr lang="zh-TW" altLang="en-US" sz="1800" smtClean="0">
                <a:effectLst/>
              </a:rPr>
              <a:t>多媒體包括哪五大元素？</a:t>
            </a:r>
            <a:r>
              <a:rPr lang="en-US" altLang="zh-TW" sz="1800" smtClean="0">
                <a:effectLst/>
              </a:rPr>
              <a:t/>
            </a:r>
            <a:br>
              <a:rPr lang="en-US" altLang="zh-TW" sz="1800" smtClean="0">
                <a:effectLst/>
              </a:rPr>
            </a:br>
            <a:r>
              <a:rPr lang="en-US" altLang="zh-TW" sz="1800" smtClean="0">
                <a:effectLst/>
              </a:rPr>
              <a:t>_______________________________________________________</a:t>
            </a:r>
            <a:endParaRPr lang="zh-TW" altLang="en-US" sz="1800" smtClean="0">
              <a:effectLst/>
            </a:endParaRPr>
          </a:p>
          <a:p>
            <a:pPr marL="457200" indent="-457200">
              <a:lnSpc>
                <a:spcPct val="150000"/>
              </a:lnSpc>
              <a:buFont typeface="Tw Cen MT" pitchFamily="34" charset="0"/>
              <a:buAutoNum type="arabicPeriod"/>
            </a:pPr>
            <a:r>
              <a:rPr lang="zh-TW" altLang="en-US" sz="1800" smtClean="0">
                <a:effectLst/>
              </a:rPr>
              <a:t>利用多媒體教學有哪些好處？請「 </a:t>
            </a:r>
            <a:r>
              <a:rPr lang="zh-TW" altLang="en-US" sz="2000" smtClean="0">
                <a:effectLst/>
              </a:rPr>
              <a:t>✓</a:t>
            </a:r>
            <a:r>
              <a:rPr lang="zh-TW" altLang="en-US" sz="1800" smtClean="0">
                <a:effectLst/>
              </a:rPr>
              <a:t> 」出答案。（可選多於一項）</a:t>
            </a:r>
            <a:r>
              <a:rPr lang="en-US" altLang="zh-TW" sz="1800" smtClean="0">
                <a:effectLst/>
              </a:rPr>
              <a:t/>
            </a:r>
            <a:br>
              <a:rPr lang="en-US" altLang="zh-TW" sz="1800" smtClean="0">
                <a:effectLst/>
              </a:rPr>
            </a:br>
            <a:r>
              <a:rPr lang="en-US" altLang="zh-TW" sz="1800" smtClean="0">
                <a:effectLst/>
              </a:rPr>
              <a:t>           </a:t>
            </a:r>
            <a:r>
              <a:rPr lang="zh-TW" altLang="en-US" sz="1800" smtClean="0">
                <a:effectLst/>
              </a:rPr>
              <a:t>課堂更有趣　　　　　　　　　    不需要老師上課</a:t>
            </a:r>
            <a:r>
              <a:rPr lang="en-US" altLang="zh-TW" sz="1800" smtClean="0">
                <a:effectLst/>
              </a:rPr>
              <a:t/>
            </a:r>
            <a:br>
              <a:rPr lang="en-US" altLang="zh-TW" sz="1800" smtClean="0">
                <a:effectLst/>
              </a:rPr>
            </a:br>
            <a:r>
              <a:rPr lang="en-US" altLang="zh-TW" sz="1800" smtClean="0">
                <a:effectLst/>
              </a:rPr>
              <a:t>           </a:t>
            </a:r>
            <a:r>
              <a:rPr lang="zh-TW" altLang="en-US" sz="1800" smtClean="0">
                <a:effectLst/>
              </a:rPr>
              <a:t>同學能更易明白課堂內容　　　    每個同學都會有好成績</a:t>
            </a:r>
            <a:endParaRPr lang="zh-HK" altLang="en-US" sz="1800" smtClean="0">
              <a:effectLst/>
            </a:endParaRPr>
          </a:p>
        </p:txBody>
      </p:sp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19847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3174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20638"/>
            <a:ext cx="2584450" cy="59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1597025" y="2570163"/>
            <a:ext cx="379413" cy="3952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HK" altLang="en-US" sz="2500" b="1" dirty="0">
                <a:solidFill>
                  <a:srgbClr val="C00000"/>
                </a:solidFill>
                <a:sym typeface="Wingdings 2"/>
              </a:rPr>
              <a:t></a:t>
            </a:r>
            <a:endParaRPr lang="zh-HK" altLang="en-US" sz="2500" b="1" dirty="0">
              <a:solidFill>
                <a:srgbClr val="C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97025" y="3001963"/>
            <a:ext cx="379413" cy="3968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HK" altLang="en-US" sz="2500" b="1" dirty="0">
                <a:solidFill>
                  <a:srgbClr val="C00000"/>
                </a:solidFill>
                <a:sym typeface="Wingdings 2"/>
              </a:rPr>
              <a:t></a:t>
            </a:r>
            <a:endParaRPr lang="zh-HK" altLang="en-US" sz="2500" b="1" dirty="0">
              <a:solidFill>
                <a:srgbClr val="C0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094288" y="2570163"/>
            <a:ext cx="377825" cy="3952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12" name="Rectangle 11"/>
          <p:cNvSpPr/>
          <p:nvPr/>
        </p:nvSpPr>
        <p:spPr>
          <a:xfrm>
            <a:off x="5094288" y="3001963"/>
            <a:ext cx="377825" cy="3968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13" name="Title 4"/>
          <p:cNvSpPr txBox="1">
            <a:spLocks/>
          </p:cNvSpPr>
          <p:nvPr/>
        </p:nvSpPr>
        <p:spPr>
          <a:xfrm>
            <a:off x="819150" y="3614738"/>
            <a:ext cx="2593975" cy="69215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tx1"/>
                </a:solidFill>
                <a:effectLst>
                  <a:outerShdw blurRad="114300" dist="38100" dir="2700000" algn="tl">
                    <a:srgbClr val="000000">
                      <a:alpha val="26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w Cen MT" panose="020B0602020104020603"/>
                <a:ea typeface="新細明體" panose="02020500000000000000" pitchFamily="18" charset="-12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w Cen MT" panose="020B0602020104020603"/>
                <a:ea typeface="新細明體" panose="02020500000000000000" pitchFamily="18" charset="-12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w Cen MT" panose="020B0602020104020603"/>
                <a:ea typeface="新細明體" panose="02020500000000000000" pitchFamily="18" charset="-12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w Cen MT" panose="020B0602020104020603"/>
                <a:ea typeface="新細明體" panose="02020500000000000000" pitchFamily="18" charset="-12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w Cen MT" panose="020B0602020104020603"/>
                <a:ea typeface="新細明體" panose="02020500000000000000" pitchFamily="18" charset="-12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w Cen MT" panose="020B0602020104020603"/>
                <a:ea typeface="新細明體" panose="02020500000000000000" pitchFamily="18" charset="-12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w Cen MT" panose="020B0602020104020603"/>
                <a:ea typeface="新細明體" panose="02020500000000000000" pitchFamily="18" charset="-12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w Cen MT" panose="020B0602020104020603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r>
              <a:rPr lang="zh-TW" altLang="en-US" sz="3000" b="1" dirty="0"/>
              <a:t>二、應用</a:t>
            </a:r>
            <a:r>
              <a:rPr lang="zh-TW" altLang="en-US" sz="3000" b="1" dirty="0" smtClean="0"/>
              <a:t>練習</a:t>
            </a:r>
            <a:endParaRPr kumimoji="0" lang="zh-HK" altLang="en-US" sz="3000" b="1" dirty="0"/>
          </a:p>
        </p:txBody>
      </p:sp>
      <p:sp>
        <p:nvSpPr>
          <p:cNvPr id="9" name="Rectangle 8"/>
          <p:cNvSpPr/>
          <p:nvPr/>
        </p:nvSpPr>
        <p:spPr>
          <a:xfrm>
            <a:off x="819150" y="4275138"/>
            <a:ext cx="7273925" cy="13382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TW" altLang="en-US" dirty="0">
                <a:latin typeface="+mn-ea"/>
                <a:ea typeface="+mn-ea"/>
              </a:rPr>
              <a:t>到倉頡之友（香港）的網址下載及安裝多媒體學習軟件「倉頡教室」，並利用軟件學習倉頡輸入法。使用後試寫出此軟件應用了哪些多媒體元素，並寫出你認為利用這套軟件學習倉頡輸入法的好處。</a:t>
            </a:r>
            <a:endParaRPr lang="zh-HK" altLang="en-US" dirty="0">
              <a:latin typeface="+mn-ea"/>
              <a:ea typeface="+mn-ea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763588" y="5654675"/>
            <a:ext cx="7383462" cy="114141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en-US" altLang="zh-TW" b="1" dirty="0">
                <a:solidFill>
                  <a:schemeClr val="tx1"/>
                </a:solidFill>
              </a:rPr>
              <a:t>1. </a:t>
            </a:r>
            <a:r>
              <a:rPr lang="zh-TW" altLang="en-US" b="1" dirty="0">
                <a:solidFill>
                  <a:schemeClr val="tx1"/>
                </a:solidFill>
              </a:rPr>
              <a:t>包含的多媒體元素：</a:t>
            </a:r>
            <a:r>
              <a:rPr lang="en-US" altLang="zh-TW" b="1" dirty="0">
                <a:solidFill>
                  <a:schemeClr val="tx1"/>
                </a:solidFill>
              </a:rPr>
              <a:t>_________________________________________</a:t>
            </a:r>
            <a:endParaRPr lang="zh-TW" altLang="en-US" b="1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  <a:defRPr/>
            </a:pPr>
            <a:r>
              <a:rPr lang="en-US" altLang="zh-HK" b="1" dirty="0">
                <a:solidFill>
                  <a:schemeClr val="tx1"/>
                </a:solidFill>
              </a:rPr>
              <a:t>2. </a:t>
            </a:r>
            <a:r>
              <a:rPr lang="zh-HK" altLang="en-US" b="1" dirty="0">
                <a:solidFill>
                  <a:schemeClr val="tx1"/>
                </a:solidFill>
              </a:rPr>
              <a:t>好處：</a:t>
            </a:r>
            <a:r>
              <a:rPr lang="en-US" altLang="zh-TW" b="1" dirty="0">
                <a:solidFill>
                  <a:schemeClr val="tx1"/>
                </a:solidFill>
              </a:rPr>
              <a:t>_____________________________________________________</a:t>
            </a:r>
            <a:endParaRPr lang="zh-HK" altLang="en-US" b="1" dirty="0">
              <a:solidFill>
                <a:schemeClr val="tx1"/>
              </a:solidFill>
            </a:endParaRPr>
          </a:p>
        </p:txBody>
      </p:sp>
      <p:pic>
        <p:nvPicPr>
          <p:cNvPr id="3175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150" y="3690938"/>
            <a:ext cx="1387475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8" name="Rectangle 14"/>
          <p:cNvSpPr>
            <a:spLocks noChangeArrowheads="1"/>
          </p:cNvSpPr>
          <p:nvPr/>
        </p:nvSpPr>
        <p:spPr bwMode="auto">
          <a:xfrm>
            <a:off x="7223125" y="3684588"/>
            <a:ext cx="18494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500" b="1">
                <a:latin typeface="Calibri" pitchFamily="34" charset="0"/>
              </a:rPr>
              <a:t>倉頡之友（香港）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500" b="1">
                <a:latin typeface="Calibri" pitchFamily="34" charset="0"/>
                <a:hlinkClick r:id="rId5"/>
              </a:rPr>
              <a:t>http://www.cjhk.org</a:t>
            </a:r>
            <a:endParaRPr lang="zh-HK" altLang="en-US" sz="1500" b="1">
              <a:latin typeface="Calibri" pitchFamily="34" charset="0"/>
            </a:endParaRPr>
          </a:p>
        </p:txBody>
      </p:sp>
      <p:sp>
        <p:nvSpPr>
          <p:cNvPr id="31759" name="Rectangle 15"/>
          <p:cNvSpPr>
            <a:spLocks noChangeArrowheads="1"/>
          </p:cNvSpPr>
          <p:nvPr/>
        </p:nvSpPr>
        <p:spPr bwMode="auto">
          <a:xfrm>
            <a:off x="3349625" y="5815013"/>
            <a:ext cx="34544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500" b="1">
                <a:solidFill>
                  <a:srgbClr val="C00000"/>
                </a:solidFill>
                <a:latin typeface="Calibri" pitchFamily="34" charset="0"/>
              </a:rPr>
              <a:t>動畫、文本、圖形、聲音（參考答案）</a:t>
            </a:r>
            <a:endParaRPr lang="zh-HK" altLang="en-US" sz="1500" b="1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31760" name="Rectangle 16"/>
          <p:cNvSpPr>
            <a:spLocks noChangeArrowheads="1"/>
          </p:cNvSpPr>
          <p:nvPr/>
        </p:nvSpPr>
        <p:spPr bwMode="auto">
          <a:xfrm>
            <a:off x="1876425" y="6226175"/>
            <a:ext cx="6040438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500" b="1">
                <a:solidFill>
                  <a:srgbClr val="C00000"/>
                </a:solidFill>
                <a:latin typeface="Calibri" pitchFamily="34" charset="0"/>
              </a:rPr>
              <a:t>使用者可根據自己的能力、選擇不同模式的學習方法。（參考答案）</a:t>
            </a:r>
            <a:endParaRPr lang="zh-HK" altLang="en-US" sz="1500" b="1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31761" name="Rectangle 17"/>
          <p:cNvSpPr>
            <a:spLocks noChangeArrowheads="1"/>
          </p:cNvSpPr>
          <p:nvPr/>
        </p:nvSpPr>
        <p:spPr bwMode="auto">
          <a:xfrm>
            <a:off x="1385888" y="1579563"/>
            <a:ext cx="3070225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500" b="1">
                <a:solidFill>
                  <a:srgbClr val="C00000"/>
                </a:solidFill>
                <a:latin typeface="Calibri" pitchFamily="34" charset="0"/>
              </a:rPr>
              <a:t>文本、圖形、聲音、動畫及視像。</a:t>
            </a:r>
            <a:endParaRPr lang="zh-HK" altLang="en-US" sz="1500" b="1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1385888" y="1597025"/>
            <a:ext cx="6530975" cy="319088"/>
          </a:xfrm>
          <a:prstGeom prst="round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22" name="Rounded Rectangle 21"/>
          <p:cNvSpPr/>
          <p:nvPr/>
        </p:nvSpPr>
        <p:spPr>
          <a:xfrm>
            <a:off x="3230563" y="5830888"/>
            <a:ext cx="4862512" cy="320675"/>
          </a:xfrm>
          <a:prstGeom prst="round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23" name="Rounded Rectangle 22"/>
          <p:cNvSpPr/>
          <p:nvPr/>
        </p:nvSpPr>
        <p:spPr>
          <a:xfrm>
            <a:off x="1876425" y="6276975"/>
            <a:ext cx="6216650" cy="285750"/>
          </a:xfrm>
          <a:prstGeom prst="round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24" name="Rounded Rectangle 23"/>
          <p:cNvSpPr/>
          <p:nvPr/>
        </p:nvSpPr>
        <p:spPr>
          <a:xfrm>
            <a:off x="1597025" y="2570163"/>
            <a:ext cx="379413" cy="395287"/>
          </a:xfrm>
          <a:prstGeom prst="round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25" name="Rounded Rectangle 24"/>
          <p:cNvSpPr/>
          <p:nvPr/>
        </p:nvSpPr>
        <p:spPr>
          <a:xfrm>
            <a:off x="1597025" y="3021013"/>
            <a:ext cx="379413" cy="395287"/>
          </a:xfrm>
          <a:prstGeom prst="round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26" name="Rounded Rectangle 25"/>
          <p:cNvSpPr/>
          <p:nvPr/>
        </p:nvSpPr>
        <p:spPr>
          <a:xfrm>
            <a:off x="5091113" y="2570163"/>
            <a:ext cx="377825" cy="395287"/>
          </a:xfrm>
          <a:prstGeom prst="round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27" name="Rounded Rectangle 26"/>
          <p:cNvSpPr/>
          <p:nvPr/>
        </p:nvSpPr>
        <p:spPr>
          <a:xfrm>
            <a:off x="5091113" y="3021013"/>
            <a:ext cx="377825" cy="395287"/>
          </a:xfrm>
          <a:prstGeom prst="round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28" name="Rounded Rectangle 27" descr="poButton"/>
          <p:cNvSpPr/>
          <p:nvPr/>
        </p:nvSpPr>
        <p:spPr>
          <a:xfrm>
            <a:off x="1385888" y="1597025"/>
            <a:ext cx="6530975" cy="319088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29" name="Rounded Rectangle 28" descr="poButton"/>
          <p:cNvSpPr/>
          <p:nvPr/>
        </p:nvSpPr>
        <p:spPr>
          <a:xfrm>
            <a:off x="1597025" y="2570163"/>
            <a:ext cx="379413" cy="395287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31" name="Rounded Rectangle 30" descr="poButton"/>
          <p:cNvSpPr/>
          <p:nvPr/>
        </p:nvSpPr>
        <p:spPr>
          <a:xfrm>
            <a:off x="1597025" y="3021013"/>
            <a:ext cx="379413" cy="395287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33" name="Rounded Rectangle 32" descr="poButton"/>
          <p:cNvSpPr/>
          <p:nvPr/>
        </p:nvSpPr>
        <p:spPr>
          <a:xfrm>
            <a:off x="5091113" y="2570163"/>
            <a:ext cx="377825" cy="395287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34" name="Rounded Rectangle 33" descr="poButton"/>
          <p:cNvSpPr/>
          <p:nvPr/>
        </p:nvSpPr>
        <p:spPr>
          <a:xfrm>
            <a:off x="5091113" y="3021013"/>
            <a:ext cx="377825" cy="395287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35" name="Rounded Rectangle 34" descr="poButton"/>
          <p:cNvSpPr/>
          <p:nvPr/>
        </p:nvSpPr>
        <p:spPr>
          <a:xfrm>
            <a:off x="3230563" y="5830888"/>
            <a:ext cx="4862512" cy="320675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36" name="Rounded Rectangle 35" descr="poButton"/>
          <p:cNvSpPr/>
          <p:nvPr/>
        </p:nvSpPr>
        <p:spPr>
          <a:xfrm>
            <a:off x="1876425" y="6276975"/>
            <a:ext cx="6216650" cy="285750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 nodeType="clickPar">
                      <p:stCondLst>
                        <p:cond delay="0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 nodeType="clickPar">
                      <p:stCondLst>
                        <p:cond delay="0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 nodeType="clickPar">
                      <p:stCondLst>
                        <p:cond delay="0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 nodeType="clickPar">
                      <p:stCondLst>
                        <p:cond delay="0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 nodeType="clickPar">
                      <p:stCondLst>
                        <p:cond delay="0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4738" y="20638"/>
            <a:ext cx="2760662" cy="963612"/>
          </a:xfrm>
        </p:spPr>
        <p:txBody>
          <a:bodyPr/>
          <a:lstStyle/>
          <a:p>
            <a:pPr>
              <a:defRPr/>
            </a:pPr>
            <a:r>
              <a:rPr lang="zh-TW" altLang="en-US" sz="3000" b="1" dirty="0"/>
              <a:t>三、延伸活動</a:t>
            </a:r>
            <a:endParaRPr lang="zh-HK" altLang="en-US" sz="3000" b="1" dirty="0"/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 bwMode="auto">
          <a:xfrm>
            <a:off x="855663" y="942975"/>
            <a:ext cx="7504112" cy="1230313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457200" indent="-457200">
              <a:lnSpc>
                <a:spcPct val="150000"/>
              </a:lnSpc>
              <a:buFont typeface="Tw Cen MT" pitchFamily="34" charset="0"/>
              <a:buAutoNum type="arabicPeriod"/>
            </a:pPr>
            <a:r>
              <a:rPr lang="zh-TW" altLang="en-US" sz="2000" dirty="0" smtClean="0">
                <a:effectLst/>
              </a:rPr>
              <a:t>試</a:t>
            </a:r>
            <a:r>
              <a:rPr lang="zh-TW" altLang="en-US" sz="2000" dirty="0" smtClean="0">
                <a:effectLst/>
              </a:rPr>
              <a:t>為下列多媒體各搜尋一個本單元未有提及的處理軟件，並寫下它們的特色。</a:t>
            </a:r>
            <a:endParaRPr lang="zh-HK" altLang="en-US" sz="2000" dirty="0" smtClean="0">
              <a:effectLst/>
            </a:endParaRPr>
          </a:p>
        </p:txBody>
      </p:sp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19847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155700" y="2105025"/>
          <a:ext cx="6923088" cy="1992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7351"/>
                <a:gridCol w="2266696"/>
                <a:gridCol w="3769041"/>
              </a:tblGrid>
              <a:tr h="365873">
                <a:tc>
                  <a:txBody>
                    <a:bodyPr/>
                    <a:lstStyle/>
                    <a:p>
                      <a:pPr algn="ctr"/>
                      <a:endParaRPr lang="zh-HK" altLang="en-US" sz="1800" dirty="0"/>
                    </a:p>
                  </a:txBody>
                  <a:tcPr marL="91428" marR="91428"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HK" alt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軟件名稱</a:t>
                      </a:r>
                      <a:endParaRPr lang="zh-HK" altLang="en-US" sz="1800" dirty="0"/>
                    </a:p>
                  </a:txBody>
                  <a:tcPr marL="91428" marR="91428"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HK" alt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特色</a:t>
                      </a:r>
                      <a:endParaRPr lang="zh-HK" altLang="en-US" sz="1800" dirty="0"/>
                    </a:p>
                  </a:txBody>
                  <a:tcPr marL="91428" marR="91428" marT="45734" marB="45734"/>
                </a:tc>
              </a:tr>
              <a:tr h="420189">
                <a:tc>
                  <a:txBody>
                    <a:bodyPr/>
                    <a:lstStyle/>
                    <a:p>
                      <a:pPr algn="ctr"/>
                      <a:r>
                        <a:rPr lang="zh-HK" alt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動畫</a:t>
                      </a:r>
                      <a:endParaRPr lang="zh-HK" altLang="en-US" sz="1800" dirty="0"/>
                    </a:p>
                  </a:txBody>
                  <a:tcPr marL="91428" marR="91428"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sz="1800" b="1" i="0" u="none" strike="noStrike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COOL 3D</a:t>
                      </a:r>
                      <a:endParaRPr lang="zh-HK" alt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 marL="91428" marR="91428"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i="0" u="none" strike="noStrike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可製作三維立體動畫</a:t>
                      </a:r>
                      <a:endParaRPr lang="zh-HK" alt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 marL="91428" marR="91428" marT="45734" marB="45734"/>
                </a:tc>
              </a:tr>
              <a:tr h="420189">
                <a:tc>
                  <a:txBody>
                    <a:bodyPr/>
                    <a:lstStyle/>
                    <a:p>
                      <a:pPr algn="ctr"/>
                      <a:r>
                        <a:rPr lang="zh-HK" alt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文本</a:t>
                      </a:r>
                      <a:endParaRPr lang="zh-HK" altLang="en-US" sz="1800" dirty="0"/>
                    </a:p>
                  </a:txBody>
                  <a:tcPr marL="91428" marR="91428"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HK" altLang="en-US" sz="1800" b="1" i="0" u="none" strike="noStrike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記事</a:t>
                      </a:r>
                      <a:r>
                        <a:rPr lang="zh-TW" altLang="en-US" sz="1800" b="1" i="0" u="none" strike="noStrike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本</a:t>
                      </a:r>
                      <a:endParaRPr lang="zh-HK" alt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 marL="91428" marR="91428"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i="0" u="none" strike="noStrike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編輯文字功能簡單，不能插入圖片</a:t>
                      </a:r>
                      <a:endParaRPr lang="zh-HK" alt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 marL="91428" marR="91428" marT="45734" marB="45734"/>
                </a:tc>
              </a:tr>
              <a:tr h="420189">
                <a:tc>
                  <a:txBody>
                    <a:bodyPr/>
                    <a:lstStyle/>
                    <a:p>
                      <a:pPr algn="ctr"/>
                      <a:r>
                        <a:rPr lang="zh-HK" alt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圖形</a:t>
                      </a:r>
                      <a:endParaRPr lang="zh-HK" altLang="en-US" sz="1800" dirty="0"/>
                    </a:p>
                  </a:txBody>
                  <a:tcPr marL="91428" marR="91428"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HK" altLang="en-US" sz="1800" b="1" i="0" u="none" strike="noStrike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美圖秀</a:t>
                      </a:r>
                      <a:r>
                        <a:rPr lang="zh-TW" altLang="en-US" sz="1800" b="1" i="0" u="none" strike="noStrike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秀</a:t>
                      </a:r>
                      <a:endParaRPr lang="zh-HK" alt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 marL="91428" marR="91428"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i="0" u="none" strike="noStrike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專業圖像編輯軟件，功能較多</a:t>
                      </a:r>
                      <a:endParaRPr lang="zh-HK" alt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 marL="91428" marR="91428" marT="45734" marB="45734"/>
                </a:tc>
              </a:tr>
              <a:tr h="365873">
                <a:tc>
                  <a:txBody>
                    <a:bodyPr/>
                    <a:lstStyle/>
                    <a:p>
                      <a:pPr algn="ctr"/>
                      <a:r>
                        <a:rPr lang="zh-HK" alt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聲音</a:t>
                      </a:r>
                      <a:endParaRPr lang="zh-HK" altLang="en-US" sz="1800" dirty="0"/>
                    </a:p>
                  </a:txBody>
                  <a:tcPr marL="91428" marR="91428"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sz="1800" b="1" i="0" u="none" strike="noStrike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MP3 Cutter</a:t>
                      </a:r>
                      <a:endParaRPr lang="zh-HK" alt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 marL="91428" marR="91428"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HK" altLang="en-US" sz="1800" b="1" i="0" u="none" strike="noStrike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可剪輯</a:t>
                      </a:r>
                      <a:r>
                        <a:rPr lang="en-US" altLang="zh-HK" sz="1800" b="1" i="0" u="none" strike="noStrike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mp3 </a:t>
                      </a:r>
                      <a:r>
                        <a:rPr lang="zh-HK" altLang="en-US" sz="1800" b="1" i="0" u="none" strike="noStrike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檔</a:t>
                      </a:r>
                      <a:endParaRPr lang="zh-HK" alt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 marL="91428" marR="91428" marT="45734" marB="45734"/>
                </a:tc>
              </a:tr>
            </a:tbl>
          </a:graphicData>
        </a:graphic>
      </p:graphicFrame>
      <p:sp>
        <p:nvSpPr>
          <p:cNvPr id="32799" name="Content Placeholder 2"/>
          <p:cNvSpPr txBox="1">
            <a:spLocks/>
          </p:cNvSpPr>
          <p:nvPr/>
        </p:nvSpPr>
        <p:spPr bwMode="auto">
          <a:xfrm>
            <a:off x="830263" y="4278313"/>
            <a:ext cx="7016750" cy="2579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6858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  <a:buFont typeface="Tw Cen MT" pitchFamily="34" charset="0"/>
              <a:buAutoNum type="arabicPeriod" startAt="2"/>
            </a:pPr>
            <a:r>
              <a:rPr lang="zh-TW" altLang="en-US" sz="2000"/>
              <a:t>到香港政府一站通網頁，搜尋三個使用了多媒體製作網頁</a:t>
            </a:r>
            <a:r>
              <a:rPr lang="en-US" altLang="zh-TW" sz="2000"/>
              <a:t/>
            </a:r>
            <a:br>
              <a:rPr lang="en-US" altLang="zh-TW" sz="2000"/>
            </a:br>
            <a:r>
              <a:rPr lang="zh-TW" altLang="en-US" sz="2000"/>
              <a:t>的部門或機構，並寫出它們的名稱。</a:t>
            </a:r>
            <a:r>
              <a:rPr lang="en-US" altLang="zh-TW" sz="2000"/>
              <a:t/>
            </a:r>
            <a:br>
              <a:rPr lang="en-US" altLang="zh-TW" sz="2000"/>
            </a:br>
            <a:r>
              <a:rPr lang="en-US" altLang="zh-TW" sz="2000"/>
              <a:t>(a) ______________</a:t>
            </a:r>
            <a:br>
              <a:rPr lang="en-US" altLang="zh-TW" sz="2000"/>
            </a:br>
            <a:r>
              <a:rPr lang="en-US" altLang="zh-TW" sz="2000"/>
              <a:t>(b) ______________</a:t>
            </a:r>
            <a:br>
              <a:rPr lang="en-US" altLang="zh-TW" sz="2000"/>
            </a:br>
            <a:r>
              <a:rPr lang="en-US" altLang="zh-TW" sz="2000"/>
              <a:t>(c) _____________</a:t>
            </a:r>
            <a:endParaRPr kumimoji="0" lang="zh-HK" altLang="en-US" sz="2000"/>
          </a:p>
        </p:txBody>
      </p:sp>
      <p:pic>
        <p:nvPicPr>
          <p:cNvPr id="3280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2788" y="5356225"/>
            <a:ext cx="1296987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801" name="Rectangle 7"/>
          <p:cNvSpPr>
            <a:spLocks noChangeArrowheads="1"/>
          </p:cNvSpPr>
          <p:nvPr/>
        </p:nvSpPr>
        <p:spPr bwMode="auto">
          <a:xfrm>
            <a:off x="7018338" y="5781675"/>
            <a:ext cx="1614487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HK" altLang="en-US" sz="1500" b="1">
                <a:latin typeface="Calibri" pitchFamily="34" charset="0"/>
              </a:rPr>
              <a:t>香</a:t>
            </a:r>
            <a:r>
              <a:rPr lang="zh-TW" altLang="en-US" sz="1500" b="1">
                <a:latin typeface="Calibri" pitchFamily="34" charset="0"/>
              </a:rPr>
              <a:t>港</a:t>
            </a:r>
            <a:r>
              <a:rPr lang="zh-HK" altLang="en-US" sz="1500" b="1">
                <a:latin typeface="Calibri" pitchFamily="34" charset="0"/>
              </a:rPr>
              <a:t>政府一站通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500" b="1">
                <a:latin typeface="Calibri" pitchFamily="34" charset="0"/>
                <a:hlinkClick r:id="rId4"/>
              </a:rPr>
              <a:t>http://www.gov.hk</a:t>
            </a:r>
            <a:endParaRPr lang="zh-HK" altLang="en-US" sz="1500" b="1">
              <a:latin typeface="Calibri" pitchFamily="34" charset="0"/>
            </a:endParaRPr>
          </a:p>
        </p:txBody>
      </p:sp>
      <p:sp>
        <p:nvSpPr>
          <p:cNvPr id="32802" name="Rectangle 8"/>
          <p:cNvSpPr>
            <a:spLocks noChangeArrowheads="1"/>
          </p:cNvSpPr>
          <p:nvPr/>
        </p:nvSpPr>
        <p:spPr bwMode="auto">
          <a:xfrm>
            <a:off x="1663700" y="5732463"/>
            <a:ext cx="1555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800" b="1">
                <a:solidFill>
                  <a:srgbClr val="C00000"/>
                </a:solidFill>
                <a:latin typeface="Calibri" pitchFamily="34" charset="0"/>
              </a:rPr>
              <a:t>工商及旅遊科</a:t>
            </a:r>
            <a:endParaRPr lang="zh-HK" altLang="en-US" sz="1800" b="1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32803" name="Rectangle 9"/>
          <p:cNvSpPr>
            <a:spLocks noChangeArrowheads="1"/>
          </p:cNvSpPr>
          <p:nvPr/>
        </p:nvSpPr>
        <p:spPr bwMode="auto">
          <a:xfrm>
            <a:off x="1581150" y="5265738"/>
            <a:ext cx="1784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800" b="1">
                <a:solidFill>
                  <a:srgbClr val="C00000"/>
                </a:solidFill>
                <a:latin typeface="Calibri" pitchFamily="34" charset="0"/>
              </a:rPr>
              <a:t>平等機會委員會</a:t>
            </a:r>
            <a:endParaRPr lang="zh-HK" altLang="en-US" sz="1800" b="1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32804" name="Rectangle 10"/>
          <p:cNvSpPr>
            <a:spLocks noChangeArrowheads="1"/>
          </p:cNvSpPr>
          <p:nvPr/>
        </p:nvSpPr>
        <p:spPr bwMode="auto">
          <a:xfrm>
            <a:off x="1635125" y="6142038"/>
            <a:ext cx="8778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HK" altLang="en-US" sz="1800" b="1">
                <a:solidFill>
                  <a:srgbClr val="C00000"/>
                </a:solidFill>
                <a:latin typeface="Calibri" pitchFamily="34" charset="0"/>
              </a:rPr>
              <a:t>立法</a:t>
            </a:r>
            <a:r>
              <a:rPr lang="zh-TW" altLang="en-US" sz="1800" b="1">
                <a:solidFill>
                  <a:srgbClr val="C00000"/>
                </a:solidFill>
                <a:latin typeface="Calibri" pitchFamily="34" charset="0"/>
              </a:rPr>
              <a:t>會</a:t>
            </a:r>
            <a:endParaRPr lang="zh-HK" altLang="en-US" sz="1800" b="1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143125" y="2470150"/>
            <a:ext cx="2073275" cy="395288"/>
          </a:xfrm>
          <a:prstGeom prst="round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14" name="Rounded Rectangle 13"/>
          <p:cNvSpPr/>
          <p:nvPr/>
        </p:nvSpPr>
        <p:spPr>
          <a:xfrm>
            <a:off x="2143125" y="2901950"/>
            <a:ext cx="2073275" cy="396875"/>
          </a:xfrm>
          <a:prstGeom prst="round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15" name="Rounded Rectangle 14"/>
          <p:cNvSpPr/>
          <p:nvPr/>
        </p:nvSpPr>
        <p:spPr>
          <a:xfrm>
            <a:off x="2143125" y="3325813"/>
            <a:ext cx="2073275" cy="396875"/>
          </a:xfrm>
          <a:prstGeom prst="round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16" name="Rounded Rectangle 15"/>
          <p:cNvSpPr/>
          <p:nvPr/>
        </p:nvSpPr>
        <p:spPr>
          <a:xfrm>
            <a:off x="2143125" y="3749675"/>
            <a:ext cx="2073275" cy="395288"/>
          </a:xfrm>
          <a:prstGeom prst="round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17" name="Rounded Rectangle 16"/>
          <p:cNvSpPr/>
          <p:nvPr/>
        </p:nvSpPr>
        <p:spPr>
          <a:xfrm>
            <a:off x="4338638" y="2470150"/>
            <a:ext cx="3659187" cy="395288"/>
          </a:xfrm>
          <a:prstGeom prst="round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18" name="Rounded Rectangle 17"/>
          <p:cNvSpPr/>
          <p:nvPr/>
        </p:nvSpPr>
        <p:spPr>
          <a:xfrm>
            <a:off x="4338638" y="2901950"/>
            <a:ext cx="3659187" cy="396875"/>
          </a:xfrm>
          <a:prstGeom prst="round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19" name="Rounded Rectangle 18"/>
          <p:cNvSpPr/>
          <p:nvPr/>
        </p:nvSpPr>
        <p:spPr>
          <a:xfrm>
            <a:off x="4338638" y="3325813"/>
            <a:ext cx="3659187" cy="396875"/>
          </a:xfrm>
          <a:prstGeom prst="round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20" name="Rounded Rectangle 19"/>
          <p:cNvSpPr/>
          <p:nvPr/>
        </p:nvSpPr>
        <p:spPr>
          <a:xfrm>
            <a:off x="4338638" y="3749675"/>
            <a:ext cx="3659187" cy="395288"/>
          </a:xfrm>
          <a:prstGeom prst="round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21" name="Rounded Rectangle 20"/>
          <p:cNvSpPr/>
          <p:nvPr/>
        </p:nvSpPr>
        <p:spPr>
          <a:xfrm>
            <a:off x="1581150" y="5283200"/>
            <a:ext cx="1828800" cy="339725"/>
          </a:xfrm>
          <a:prstGeom prst="round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22" name="Rounded Rectangle 21"/>
          <p:cNvSpPr/>
          <p:nvPr/>
        </p:nvSpPr>
        <p:spPr>
          <a:xfrm>
            <a:off x="1570038" y="5767388"/>
            <a:ext cx="1830387" cy="341312"/>
          </a:xfrm>
          <a:prstGeom prst="round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23" name="Rounded Rectangle 22"/>
          <p:cNvSpPr/>
          <p:nvPr/>
        </p:nvSpPr>
        <p:spPr>
          <a:xfrm>
            <a:off x="1584325" y="6224588"/>
            <a:ext cx="1830388" cy="341312"/>
          </a:xfrm>
          <a:prstGeom prst="round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24" name="Rounded Rectangle 23" descr="poButton"/>
          <p:cNvSpPr/>
          <p:nvPr/>
        </p:nvSpPr>
        <p:spPr>
          <a:xfrm>
            <a:off x="2143125" y="2470150"/>
            <a:ext cx="2073275" cy="395288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25" name="Rounded Rectangle 24" descr="poButton"/>
          <p:cNvSpPr/>
          <p:nvPr/>
        </p:nvSpPr>
        <p:spPr>
          <a:xfrm>
            <a:off x="2143125" y="2901950"/>
            <a:ext cx="2073275" cy="396875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26" name="Rounded Rectangle 25" descr="poButton"/>
          <p:cNvSpPr/>
          <p:nvPr/>
        </p:nvSpPr>
        <p:spPr>
          <a:xfrm>
            <a:off x="2143125" y="3325813"/>
            <a:ext cx="2073275" cy="396875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27" name="Rounded Rectangle 26" descr="poButton"/>
          <p:cNvSpPr/>
          <p:nvPr/>
        </p:nvSpPr>
        <p:spPr>
          <a:xfrm>
            <a:off x="2143125" y="3749675"/>
            <a:ext cx="2073275" cy="395288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28" name="Rounded Rectangle 27" descr="poButton"/>
          <p:cNvSpPr/>
          <p:nvPr/>
        </p:nvSpPr>
        <p:spPr>
          <a:xfrm>
            <a:off x="4338638" y="2470150"/>
            <a:ext cx="3659187" cy="395288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29" name="Rounded Rectangle 28" descr="poButton"/>
          <p:cNvSpPr/>
          <p:nvPr/>
        </p:nvSpPr>
        <p:spPr>
          <a:xfrm>
            <a:off x="4338638" y="2901950"/>
            <a:ext cx="3659187" cy="396875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30" name="Rounded Rectangle 29" descr="poButton"/>
          <p:cNvSpPr/>
          <p:nvPr/>
        </p:nvSpPr>
        <p:spPr>
          <a:xfrm>
            <a:off x="4338638" y="3325813"/>
            <a:ext cx="3659187" cy="396875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31" name="Rounded Rectangle 30" descr="poButton"/>
          <p:cNvSpPr/>
          <p:nvPr/>
        </p:nvSpPr>
        <p:spPr>
          <a:xfrm>
            <a:off x="4338638" y="3749675"/>
            <a:ext cx="3659187" cy="395288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32" name="Rounded Rectangle 31" descr="poButton"/>
          <p:cNvSpPr/>
          <p:nvPr/>
        </p:nvSpPr>
        <p:spPr>
          <a:xfrm>
            <a:off x="1565275" y="5281613"/>
            <a:ext cx="1828800" cy="339725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33" name="Rounded Rectangle 32" descr="poButton"/>
          <p:cNvSpPr/>
          <p:nvPr/>
        </p:nvSpPr>
        <p:spPr>
          <a:xfrm>
            <a:off x="1570038" y="5741988"/>
            <a:ext cx="1830387" cy="341312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35" name="Rounded Rectangle 34" descr="poButton"/>
          <p:cNvSpPr/>
          <p:nvPr/>
        </p:nvSpPr>
        <p:spPr>
          <a:xfrm>
            <a:off x="1584325" y="6224588"/>
            <a:ext cx="1830388" cy="341312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32827" name="Rectangle 60"/>
          <p:cNvSpPr>
            <a:spLocks noChangeArrowheads="1"/>
          </p:cNvSpPr>
          <p:nvPr/>
        </p:nvSpPr>
        <p:spPr bwMode="auto">
          <a:xfrm>
            <a:off x="6851650" y="1774825"/>
            <a:ext cx="1238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1800">
                <a:solidFill>
                  <a:srgbClr val="FF0000"/>
                </a:solidFill>
                <a:latin typeface="Calibri" pitchFamily="34" charset="0"/>
              </a:rPr>
              <a:t>(</a:t>
            </a:r>
            <a:r>
              <a:rPr lang="zh-TW" altLang="en-US" sz="1800">
                <a:solidFill>
                  <a:srgbClr val="FF0000"/>
                </a:solidFill>
                <a:latin typeface="Calibri" pitchFamily="34" charset="0"/>
              </a:rPr>
              <a:t>參考答案</a:t>
            </a:r>
            <a:r>
              <a:rPr lang="en-US" altLang="zh-TW" sz="1800">
                <a:solidFill>
                  <a:srgbClr val="FF0000"/>
                </a:solidFill>
                <a:latin typeface="Calibri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 nodeType="clickPar">
                      <p:stCondLst>
                        <p:cond delay="0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 nodeType="clickPar">
                      <p:stCondLst>
                        <p:cond delay="0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 nodeType="clickPar">
                      <p:stCondLst>
                        <p:cond delay="0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 nodeType="clickPar">
                      <p:stCondLst>
                        <p:cond delay="0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 nodeType="clickPar">
                      <p:stCondLst>
                        <p:cond delay="0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 nodeType="clickPar">
                      <p:stCondLst>
                        <p:cond delay="0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 nodeType="clickPar">
                      <p:stCondLst>
                        <p:cond delay="0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 nodeType="clickPar">
                      <p:stCondLst>
                        <p:cond delay="0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 nodeType="clickPar">
                      <p:stCondLst>
                        <p:cond delay="0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08421" y="1206942"/>
            <a:ext cx="7429500" cy="2511835"/>
          </a:xfrm>
        </p:spPr>
        <p:txBody>
          <a:bodyPr/>
          <a:lstStyle/>
          <a:p>
            <a:pPr algn="ctr">
              <a:defRPr/>
            </a:pPr>
            <a:r>
              <a:rPr lang="en-US" altLang="zh-HK" sz="4800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blurRad="6350" stA="53000" endA="300" endPos="35500" dir="5400000" sy="-90000" algn="bl" rotWithShape="0"/>
                </a:effectLst>
              </a:rPr>
              <a:t>-</a:t>
            </a:r>
            <a:r>
              <a:rPr lang="zh-HK" altLang="en-US" sz="4800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blurRad="6350" stA="53000" endA="300" endPos="35500" dir="5400000" sy="-90000" algn="bl" rotWithShape="0"/>
                </a:effectLst>
              </a:rPr>
              <a:t>完</a:t>
            </a:r>
            <a:r>
              <a:rPr lang="en-US" altLang="zh-HK" sz="4800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blurRad="6350" stA="53000" endA="300" endPos="35500" dir="5400000" sy="-90000" algn="bl" rotWithShape="0"/>
                </a:effectLst>
              </a:rPr>
              <a:t>-</a:t>
            </a:r>
            <a:endParaRPr lang="zh-HK" altLang="en-US" sz="4800" cap="none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  <a:reflection blurRad="6350" stA="53000" endA="300" endPos="35500" dir="5400000" sy="-9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050" y="2228850"/>
            <a:ext cx="165100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內容版面配置區 4"/>
          <p:cNvSpPr>
            <a:spLocks noGrp="1"/>
          </p:cNvSpPr>
          <p:nvPr>
            <p:ph idx="1"/>
          </p:nvPr>
        </p:nvSpPr>
        <p:spPr bwMode="auto">
          <a:xfrm>
            <a:off x="1000125" y="2859088"/>
            <a:ext cx="7359650" cy="1541462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zh-TW" altLang="en-US" sz="2000" smtClean="0">
                <a:effectLst/>
              </a:rPr>
              <a:t>教師可提議學生利用搜尋器輸入關鍵</a:t>
            </a:r>
            <a:r>
              <a:rPr lang="zh-HK" altLang="en-US" sz="2000" smtClean="0">
                <a:effectLst/>
              </a:rPr>
              <a:t>字“</a:t>
            </a:r>
            <a:r>
              <a:rPr lang="en-US" altLang="zh-HK" sz="2000" smtClean="0">
                <a:effectLst/>
              </a:rPr>
              <a:t>ecard”</a:t>
            </a:r>
            <a:r>
              <a:rPr lang="zh-HK" altLang="en-US" sz="2000" smtClean="0">
                <a:effectLst/>
              </a:rPr>
              <a:t>，以獲取</a:t>
            </a:r>
            <a:r>
              <a:rPr lang="zh-TW" altLang="en-US" sz="2000" smtClean="0">
                <a:effectLst/>
              </a:rPr>
              <a:t>其他多媒體卡的網</a:t>
            </a:r>
            <a:r>
              <a:rPr lang="zh-HK" altLang="en-US" sz="2000" smtClean="0">
                <a:effectLst/>
              </a:rPr>
              <a:t>站連結。</a:t>
            </a:r>
          </a:p>
        </p:txBody>
      </p:sp>
      <p:sp>
        <p:nvSpPr>
          <p:cNvPr id="7" name="矩形 6">
            <a:hlinkClick r:id="rId3" action="ppaction://hlinksldjump"/>
          </p:cNvPr>
          <p:cNvSpPr/>
          <p:nvPr/>
        </p:nvSpPr>
        <p:spPr>
          <a:xfrm>
            <a:off x="7430254" y="8722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8" name="矩形 7">
            <a:hlinkClick r:id="rId4" action="ppaction://hlinksldjump"/>
          </p:cNvPr>
          <p:cNvSpPr/>
          <p:nvPr/>
        </p:nvSpPr>
        <p:spPr>
          <a:xfrm>
            <a:off x="7574339" y="5934670"/>
            <a:ext cx="1569661" cy="92333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3810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</a:rPr>
              <a:t>返回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內容版面配置區 2"/>
          <p:cNvSpPr>
            <a:spLocks noGrp="1"/>
          </p:cNvSpPr>
          <p:nvPr>
            <p:ph idx="1"/>
          </p:nvPr>
        </p:nvSpPr>
        <p:spPr bwMode="auto">
          <a:xfrm>
            <a:off x="1031875" y="3316288"/>
            <a:ext cx="7183438" cy="1522412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zh-TW" altLang="en-US" sz="2000" smtClean="0">
                <a:effectLst/>
              </a:rPr>
              <a:t>教師可告訴學生，</a:t>
            </a:r>
            <a:r>
              <a:rPr lang="zh-HK" altLang="en-US" sz="2000" smtClean="0">
                <a:effectLst/>
              </a:rPr>
              <a:t>關於</a:t>
            </a:r>
            <a:r>
              <a:rPr lang="en-US" altLang="zh-HK" sz="2000" smtClean="0">
                <a:effectLst/>
              </a:rPr>
              <a:t>Flash </a:t>
            </a:r>
            <a:r>
              <a:rPr lang="zh-HK" altLang="en-US" sz="2000" smtClean="0">
                <a:effectLst/>
              </a:rPr>
              <a:t>及</a:t>
            </a:r>
            <a:r>
              <a:rPr lang="en-US" altLang="zh-HK" sz="2000" smtClean="0">
                <a:effectLst/>
              </a:rPr>
              <a:t>ActionScript </a:t>
            </a:r>
            <a:r>
              <a:rPr lang="zh-HK" altLang="en-US" sz="2000" smtClean="0">
                <a:effectLst/>
              </a:rPr>
              <a:t>程序，將於稍</a:t>
            </a:r>
            <a:r>
              <a:rPr lang="zh-TW" altLang="en-US" sz="2000" smtClean="0">
                <a:effectLst/>
              </a:rPr>
              <a:t>後的單元作進一步</a:t>
            </a:r>
            <a:r>
              <a:rPr lang="zh-HK" altLang="en-US" sz="2000" smtClean="0">
                <a:effectLst/>
              </a:rPr>
              <a:t>介紹。</a:t>
            </a:r>
          </a:p>
        </p:txBody>
      </p:sp>
      <p:sp>
        <p:nvSpPr>
          <p:cNvPr id="5" name="矩形 4">
            <a:hlinkClick r:id="rId2" action="ppaction://hlinksldjump"/>
          </p:cNvPr>
          <p:cNvSpPr/>
          <p:nvPr/>
        </p:nvSpPr>
        <p:spPr>
          <a:xfrm>
            <a:off x="7430254" y="8722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6" name="矩形 5">
            <a:hlinkClick r:id="rId3" action="ppaction://hlinksldjump"/>
          </p:cNvPr>
          <p:cNvSpPr/>
          <p:nvPr/>
        </p:nvSpPr>
        <p:spPr>
          <a:xfrm>
            <a:off x="7574339" y="5950949"/>
            <a:ext cx="1569661" cy="92333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3810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</a:rPr>
              <a:t>返回</a:t>
            </a:r>
          </a:p>
        </p:txBody>
      </p:sp>
      <p:pic>
        <p:nvPicPr>
          <p:cNvPr id="3584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713" y="2867025"/>
            <a:ext cx="1266825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文字版面配置區 2"/>
          <p:cNvSpPr>
            <a:spLocks noGrp="1"/>
          </p:cNvSpPr>
          <p:nvPr>
            <p:ph type="body" sz="half" idx="2"/>
          </p:nvPr>
        </p:nvSpPr>
        <p:spPr bwMode="auto">
          <a:xfrm>
            <a:off x="930275" y="1501775"/>
            <a:ext cx="7429500" cy="22320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zh-HK" altLang="en-US" sz="2000" smtClean="0">
                <a:effectLst/>
              </a:rPr>
              <a:t>多媒體的應用已漸漸融入日常生活，例如：</a:t>
            </a:r>
            <a:r>
              <a:rPr lang="en-US" altLang="zh-HK" sz="2000" smtClean="0">
                <a:effectLst/>
              </a:rPr>
              <a:t>Google Earth </a:t>
            </a:r>
            <a:r>
              <a:rPr lang="zh-HK" altLang="en-US" sz="2000" smtClean="0">
                <a:effectLst/>
              </a:rPr>
              <a:t>讓使用</a:t>
            </a:r>
            <a:r>
              <a:rPr lang="zh-TW" altLang="en-US" sz="2000" smtClean="0">
                <a:effectLst/>
              </a:rPr>
              <a:t>者</a:t>
            </a:r>
            <a:r>
              <a:rPr lang="zh-HK" altLang="en-US" sz="2000" smtClean="0">
                <a:effectLst/>
              </a:rPr>
              <a:t>搜尋</a:t>
            </a:r>
            <a:r>
              <a:rPr lang="zh-TW" altLang="en-US" sz="2000" smtClean="0">
                <a:effectLst/>
              </a:rPr>
              <a:t>全球不同地點的地圖，更提供</a:t>
            </a:r>
            <a:r>
              <a:rPr lang="en-US" altLang="zh-TW" sz="2000" smtClean="0">
                <a:effectLst/>
              </a:rPr>
              <a:t>3D </a:t>
            </a:r>
            <a:r>
              <a:rPr lang="zh-TW" altLang="en-US" sz="2000" smtClean="0">
                <a:effectLst/>
              </a:rPr>
              <a:t>建築物圖層、真實街景服務、主要道路等實用資訊。使用者可安坐家中透過</a:t>
            </a:r>
            <a:r>
              <a:rPr lang="en-US" altLang="zh-TW" sz="2000" smtClean="0">
                <a:effectLst/>
              </a:rPr>
              <a:t>3D </a:t>
            </a:r>
            <a:r>
              <a:rPr lang="zh-TW" altLang="en-US" sz="2000" smtClean="0">
                <a:effectLst/>
              </a:rPr>
              <a:t>技術遨遊全球的大城小鎮。</a:t>
            </a:r>
            <a:endParaRPr lang="zh-HK" altLang="en-US" sz="2000" smtClean="0">
              <a:effectLst/>
            </a:endParaRPr>
          </a:p>
        </p:txBody>
      </p:sp>
      <p:pic>
        <p:nvPicPr>
          <p:cNvPr id="36867" name="圖片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275" y="581025"/>
            <a:ext cx="2947988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>
            <a:hlinkClick r:id="rId4" action="ppaction://hlinksldjump"/>
          </p:cNvPr>
          <p:cNvSpPr/>
          <p:nvPr/>
        </p:nvSpPr>
        <p:spPr>
          <a:xfrm>
            <a:off x="7574339" y="5934670"/>
            <a:ext cx="1569661" cy="92333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3810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</a:rPr>
              <a:t>返回</a:t>
            </a:r>
          </a:p>
        </p:txBody>
      </p:sp>
      <p:sp>
        <p:nvSpPr>
          <p:cNvPr id="7" name="矩形 6">
            <a:hlinkClick r:id="rId5" action="ppaction://hlinksldjump"/>
          </p:cNvPr>
          <p:cNvSpPr/>
          <p:nvPr/>
        </p:nvSpPr>
        <p:spPr>
          <a:xfrm>
            <a:off x="7430254" y="8722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36870" name="Picture 3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950" y="3668713"/>
            <a:ext cx="5284788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1" name="Rectangle 1"/>
          <p:cNvSpPr>
            <a:spLocks noChangeArrowheads="1"/>
          </p:cNvSpPr>
          <p:nvPr/>
        </p:nvSpPr>
        <p:spPr bwMode="auto">
          <a:xfrm>
            <a:off x="2838450" y="6530975"/>
            <a:ext cx="3379788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HK" altLang="en-US" sz="1500" b="1">
                <a:latin typeface="Calibri" pitchFamily="34" charset="0"/>
              </a:rPr>
              <a:t>圖</a:t>
            </a:r>
            <a:r>
              <a:rPr lang="en-US" altLang="zh-HK" sz="1500" b="1">
                <a:latin typeface="Calibri" pitchFamily="34" charset="0"/>
              </a:rPr>
              <a:t>1.11 </a:t>
            </a:r>
            <a:r>
              <a:rPr lang="zh-HK" altLang="en-US" sz="1500" b="1">
                <a:latin typeface="Calibri" pitchFamily="34" charset="0"/>
              </a:rPr>
              <a:t>使用</a:t>
            </a:r>
            <a:r>
              <a:rPr lang="en-US" altLang="zh-HK" sz="1500" b="1">
                <a:latin typeface="Calibri" pitchFamily="34" charset="0"/>
              </a:rPr>
              <a:t>Google Earth </a:t>
            </a:r>
            <a:r>
              <a:rPr lang="zh-HK" altLang="en-US" sz="1500" b="1">
                <a:latin typeface="Calibri" pitchFamily="34" charset="0"/>
              </a:rPr>
              <a:t>瀏覽世界各地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Content Placeholder 7"/>
          <p:cNvSpPr>
            <a:spLocks noGrp="1"/>
          </p:cNvSpPr>
          <p:nvPr>
            <p:ph idx="1"/>
          </p:nvPr>
        </p:nvSpPr>
        <p:spPr bwMode="auto">
          <a:xfrm>
            <a:off x="901700" y="2660650"/>
            <a:ext cx="7429500" cy="253047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zh-TW" altLang="en-US" sz="2000" smtClean="0">
                <a:effectLst/>
              </a:rPr>
              <a:t>很多企業也會於官方網頁上發佈公司資訊</a:t>
            </a:r>
            <a:r>
              <a:rPr lang="en-US" altLang="zh-TW" sz="2000" smtClean="0">
                <a:effectLst/>
              </a:rPr>
              <a:t>﹙</a:t>
            </a:r>
            <a:r>
              <a:rPr lang="zh-TW" altLang="en-US" sz="2000" smtClean="0">
                <a:effectLst/>
              </a:rPr>
              <a:t>包括公司背景、發展方向及遠景、產品及服務、財務資料、聯絡資訊等</a:t>
            </a:r>
            <a:r>
              <a:rPr lang="en-US" altLang="zh-TW" sz="2000" smtClean="0">
                <a:effectLst/>
              </a:rPr>
              <a:t>﹚</a:t>
            </a:r>
            <a:r>
              <a:rPr lang="zh-TW" altLang="en-US" sz="2000" smtClean="0">
                <a:effectLst/>
              </a:rPr>
              <a:t>， 並使用各種多媒體元素， 以加強傳訊效果。</a:t>
            </a:r>
            <a:endParaRPr lang="zh-HK" altLang="en-US" sz="2000" smtClean="0">
              <a:effectLst/>
            </a:endParaRPr>
          </a:p>
        </p:txBody>
      </p:sp>
      <p:pic>
        <p:nvPicPr>
          <p:cNvPr id="37891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00" y="2197100"/>
            <a:ext cx="165100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6">
            <a:hlinkClick r:id="rId3" action="ppaction://hlinksldjump"/>
          </p:cNvPr>
          <p:cNvSpPr/>
          <p:nvPr/>
        </p:nvSpPr>
        <p:spPr>
          <a:xfrm>
            <a:off x="7430254" y="8722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6" name="矩形 7">
            <a:hlinkClick r:id="rId4" action="ppaction://hlinksldjump"/>
          </p:cNvPr>
          <p:cNvSpPr/>
          <p:nvPr/>
        </p:nvSpPr>
        <p:spPr>
          <a:xfrm>
            <a:off x="7574339" y="5951233"/>
            <a:ext cx="1569661" cy="92333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3810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</a:rPr>
              <a:t>返回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Content Placeholder 7"/>
          <p:cNvSpPr>
            <a:spLocks noGrp="1"/>
          </p:cNvSpPr>
          <p:nvPr>
            <p:ph idx="1"/>
          </p:nvPr>
        </p:nvSpPr>
        <p:spPr bwMode="auto">
          <a:xfrm>
            <a:off x="915988" y="1365250"/>
            <a:ext cx="3956050" cy="4735513"/>
          </a:xfrm>
        </p:spPr>
        <p:txBody>
          <a:bodyPr wrap="square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zh-TW" altLang="en-US" sz="2000" smtClean="0">
                <a:effectLst/>
              </a:rPr>
              <a:t>為了對顧客提供多元化的資訊服務，很多機構已應用多媒體的資訊亭。</a:t>
            </a:r>
          </a:p>
          <a:p>
            <a:pPr>
              <a:lnSpc>
                <a:spcPct val="150000"/>
              </a:lnSpc>
            </a:pPr>
            <a:r>
              <a:rPr lang="zh-TW" altLang="en-US" sz="2000" smtClean="0">
                <a:effectLst/>
              </a:rPr>
              <a:t>例如右圖的機場資訊服務亭，它裝設有大型顯示屏，並透過視像及觸幕式地圖，為旅客提供視像互動資訊。</a:t>
            </a:r>
          </a:p>
          <a:p>
            <a:pPr>
              <a:lnSpc>
                <a:spcPct val="150000"/>
              </a:lnSpc>
            </a:pPr>
            <a:r>
              <a:rPr lang="zh-TW" altLang="en-US" sz="2000" smtClean="0">
                <a:effectLst/>
              </a:rPr>
              <a:t>這類自助式資訊服務不單使用簡便，而且減輕了有關服務所需的人手。</a:t>
            </a:r>
            <a:endParaRPr lang="zh-HK" altLang="en-US" sz="2000" smtClean="0">
              <a:effectLst/>
            </a:endParaRPr>
          </a:p>
        </p:txBody>
      </p:sp>
      <p:sp>
        <p:nvSpPr>
          <p:cNvPr id="5" name="矩形 6">
            <a:hlinkClick r:id="rId2" action="ppaction://hlinksldjump"/>
          </p:cNvPr>
          <p:cNvSpPr/>
          <p:nvPr/>
        </p:nvSpPr>
        <p:spPr>
          <a:xfrm>
            <a:off x="7430254" y="8722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6" name="矩形 7">
            <a:hlinkClick r:id="rId3" action="ppaction://hlinksldjump"/>
          </p:cNvPr>
          <p:cNvSpPr/>
          <p:nvPr/>
        </p:nvSpPr>
        <p:spPr>
          <a:xfrm>
            <a:off x="7574339" y="5934670"/>
            <a:ext cx="1569661" cy="92333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3810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</a:rPr>
              <a:t>返回</a:t>
            </a:r>
          </a:p>
        </p:txBody>
      </p:sp>
      <p:pic>
        <p:nvPicPr>
          <p:cNvPr id="3891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363" y="1338263"/>
            <a:ext cx="2906712" cy="387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8" name="圖片 3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275" y="581025"/>
            <a:ext cx="2947988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9" name="Rectangle 8"/>
          <p:cNvSpPr>
            <a:spLocks noChangeArrowheads="1"/>
          </p:cNvSpPr>
          <p:nvPr/>
        </p:nvSpPr>
        <p:spPr bwMode="auto">
          <a:xfrm>
            <a:off x="4910138" y="5248275"/>
            <a:ext cx="345757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500" b="1">
                <a:latin typeface="Calibri" pitchFamily="34" charset="0"/>
              </a:rPr>
              <a:t>圖</a:t>
            </a:r>
            <a:r>
              <a:rPr lang="en-US" altLang="zh-TW" sz="1500" b="1">
                <a:latin typeface="Calibri" pitchFamily="34" charset="0"/>
              </a:rPr>
              <a:t>1.16 </a:t>
            </a:r>
            <a:r>
              <a:rPr lang="zh-TW" altLang="en-US" sz="1500" b="1">
                <a:latin typeface="Calibri" pitchFamily="34" charset="0"/>
              </a:rPr>
              <a:t>香港國際機場的旅客資訊服務亭</a:t>
            </a:r>
            <a:endParaRPr lang="zh-HK" altLang="en-US" sz="1500" b="1">
              <a:latin typeface="Calibri" pitchFamily="34" charset="0"/>
            </a:endParaRPr>
          </a:p>
        </p:txBody>
      </p:sp>
      <p:pic>
        <p:nvPicPr>
          <p:cNvPr id="38920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425" y="0"/>
            <a:ext cx="16383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21" name="Rectangle 7"/>
          <p:cNvSpPr>
            <a:spLocks noChangeArrowheads="1"/>
          </p:cNvSpPr>
          <p:nvPr/>
        </p:nvSpPr>
        <p:spPr bwMode="auto">
          <a:xfrm>
            <a:off x="3781425" y="577850"/>
            <a:ext cx="1936750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500" b="1">
                <a:latin typeface="Calibri" pitchFamily="34" charset="0"/>
              </a:rPr>
              <a:t>香港國際機場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500" b="1">
                <a:latin typeface="Calibri" pitchFamily="34" charset="0"/>
                <a:hlinkClick r:id="rId8"/>
              </a:rPr>
              <a:t>http://www.hongkongairport.com</a:t>
            </a:r>
            <a:endParaRPr lang="zh-HK" altLang="en-US" sz="1500" b="1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電路">
  <a:themeElements>
    <a:clrScheme name="世外桃源">
      <a:dk1>
        <a:sysClr val="windowText" lastClr="000000"/>
      </a:dk1>
      <a:lt1>
        <a:sysClr val="window" lastClr="FFFFFF"/>
      </a:lt1>
      <a:dk2>
        <a:srgbClr val="30356E"/>
      </a:dk2>
      <a:lt2>
        <a:srgbClr val="FFF9E5"/>
      </a:lt2>
      <a:accent1>
        <a:srgbClr val="CC4757"/>
      </a:accent1>
      <a:accent2>
        <a:srgbClr val="FF6F61"/>
      </a:accent2>
      <a:accent3>
        <a:srgbClr val="FF953E"/>
      </a:accent3>
      <a:accent4>
        <a:srgbClr val="F8BD52"/>
      </a:accent4>
      <a:accent5>
        <a:srgbClr val="46A6BD"/>
      </a:accent5>
      <a:accent6>
        <a:srgbClr val="5488BC"/>
      </a:accent6>
      <a:hlink>
        <a:srgbClr val="FA7D7A"/>
      </a:hlink>
      <a:folHlink>
        <a:srgbClr val="FFCF3E"/>
      </a:folHlink>
    </a:clrScheme>
    <a:fontScheme name="電路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電路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88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82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97ECCC31-8429-4523-BE8D-8F09B7A4D46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EAF2032D61DE3347BDF5BB5AEFD17F9E" ma:contentTypeVersion="" ma:contentTypeDescription="建立新的文件。" ma:contentTypeScope="" ma:versionID="9d88dad35aab171c2b4b5a99526a40fd">
  <xsd:schema xmlns:xsd="http://www.w3.org/2001/XMLSchema" xmlns:xs="http://www.w3.org/2001/XMLSchema" xmlns:p="http://schemas.microsoft.com/office/2006/metadata/properties" xmlns:ns2="d92bf57f-f12e-42a1-9dd2-5180cfec1890" xmlns:ns3="ef428e9f-7ade-44ae-9e1b-1d459736e6a9" xmlns:ns4="8d2ee2cc-583f-4606-8f8f-22ef468f7afa" targetNamespace="http://schemas.microsoft.com/office/2006/metadata/properties" ma:root="true" ma:fieldsID="b0d69331533bc34d0d1e6b77b8c38e4b" ns2:_="" ns3:_="" ns4:_="">
    <xsd:import namespace="d92bf57f-f12e-42a1-9dd2-5180cfec1890"/>
    <xsd:import namespace="ef428e9f-7ade-44ae-9e1b-1d459736e6a9"/>
    <xsd:import namespace="8d2ee2cc-583f-4606-8f8f-22ef468f7a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2bf57f-f12e-42a1-9dd2-5180cfec18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影像標籤" ma:readOnly="false" ma:fieldId="{5cf76f15-5ced-4ddc-b409-7134ff3c332f}" ma:taxonomyMulti="true" ma:sspId="f0b181ea-99ed-4ae2-9fe3-2cf08be48be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428e9f-7ade-44ae-9e1b-1d459736e6a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共用對象: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共用詳細資料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2ee2cc-583f-4606-8f8f-22ef468f7afa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f6f7bc1a-d006-463c-82a5-cf89e6fd8c36}" ma:internalName="TaxCatchAll" ma:showField="CatchAllData" ma:web="8d2ee2cc-583f-4606-8f8f-22ef468f7a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92bf57f-f12e-42a1-9dd2-5180cfec1890">
      <Terms xmlns="http://schemas.microsoft.com/office/infopath/2007/PartnerControls"/>
    </lcf76f155ced4ddcb4097134ff3c332f>
    <TaxCatchAll xmlns="8d2ee2cc-583f-4606-8f8f-22ef468f7afa" xsi:nil="true"/>
  </documentManagement>
</p:properties>
</file>

<file path=customXml/itemProps1.xml><?xml version="1.0" encoding="utf-8"?>
<ds:datastoreItem xmlns:ds="http://schemas.openxmlformats.org/officeDocument/2006/customXml" ds:itemID="{9F3DC1BE-9969-4047-BAB7-C57BF5BB2182}"/>
</file>

<file path=customXml/itemProps2.xml><?xml version="1.0" encoding="utf-8"?>
<ds:datastoreItem xmlns:ds="http://schemas.openxmlformats.org/officeDocument/2006/customXml" ds:itemID="{44213882-9DCF-4442-840F-CF7FAB98B36B}"/>
</file>

<file path=customXml/itemProps3.xml><?xml version="1.0" encoding="utf-8"?>
<ds:datastoreItem xmlns:ds="http://schemas.openxmlformats.org/officeDocument/2006/customXml" ds:itemID="{AC97E4CF-87A9-4F19-9FD9-D88C18AAAFD2}"/>
</file>

<file path=docProps/app.xml><?xml version="1.0" encoding="utf-8"?>
<Properties xmlns="http://schemas.openxmlformats.org/officeDocument/2006/extended-properties" xmlns:vt="http://schemas.openxmlformats.org/officeDocument/2006/docPropsVTypes">
  <Template>電路</Template>
  <TotalTime>1608</TotalTime>
  <Words>2136</Words>
  <Application>Microsoft Office PowerPoint</Application>
  <PresentationFormat>如螢幕大小 (4:3)</PresentationFormat>
  <Paragraphs>231</Paragraphs>
  <Slides>29</Slides>
  <Notes>0</Notes>
  <HiddenSlides>0</HiddenSlides>
  <MMClips>7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29</vt:i4>
      </vt:variant>
    </vt:vector>
  </HeadingPairs>
  <TitlesOfParts>
    <vt:vector size="37" baseType="lpstr">
      <vt:lpstr>AdobeMingStd-Light</vt:lpstr>
      <vt:lpstr>Tw Cen MT</vt:lpstr>
      <vt:lpstr>新細明體</vt:lpstr>
      <vt:lpstr>Arial</vt:lpstr>
      <vt:lpstr>Calibri</vt:lpstr>
      <vt:lpstr>Trebuchet MS</vt:lpstr>
      <vt:lpstr>Wingdings 2</vt:lpstr>
      <vt:lpstr>電路</vt:lpstr>
      <vt:lpstr>課堂簡報（教師版）   IT04 &amp; 14 單元一 簡介多媒體</vt:lpstr>
      <vt:lpstr>目錄</vt:lpstr>
      <vt:lpstr>PowerPoint 簡報</vt:lpstr>
      <vt:lpstr>PowerPoint 簡報</vt:lpstr>
      <vt:lpstr>1.1 甚麼是多媒體</vt:lpstr>
      <vt:lpstr>PowerPoint 簡報</vt:lpstr>
      <vt:lpstr>1.1.3 聲音處理</vt:lpstr>
      <vt:lpstr>1.1.4 動畫處理</vt:lpstr>
      <vt:lpstr>PowerPoint 簡報</vt:lpstr>
      <vt:lpstr>1.2 多媒體演示的優點</vt:lpstr>
      <vt:lpstr>PowerPoint 簡報</vt:lpstr>
      <vt:lpstr>1.2.3 備模擬功能</vt:lpstr>
      <vt:lpstr>PowerPoint 簡報</vt:lpstr>
      <vt:lpstr>1.3 多媒體的應用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課後總結</vt:lpstr>
      <vt:lpstr>一、鞏固知識練習</vt:lpstr>
      <vt:lpstr>三、延伸活動</vt:lpstr>
      <vt:lpstr>-完-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單元一 電腦概念</dc:title>
  <dc:creator>Michael Ng</dc:creator>
  <cp:lastModifiedBy>Michael Ng</cp:lastModifiedBy>
  <cp:revision>232</cp:revision>
  <dcterms:created xsi:type="dcterms:W3CDTF">2014-10-31T06:09:22Z</dcterms:created>
  <dcterms:modified xsi:type="dcterms:W3CDTF">2016-08-26T02:18:34Z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0x010100EAF2032D61DE3347BDF5BB5AEFD17F9E</vt:lpwstr>
  </property>
</Properties>
</file>