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s/slide37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8.xml" ContentType="application/vnd.openxmlformats-officedocument.presentationml.slide+xml"/>
  <Override PartName="/ppt/slides/slide1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1"/>
  </p:sldMasterIdLst>
  <p:sldIdLst>
    <p:sldId id="256" r:id="rId2"/>
    <p:sldId id="257" r:id="rId3"/>
    <p:sldId id="317" r:id="rId4"/>
    <p:sldId id="380" r:id="rId5"/>
    <p:sldId id="322" r:id="rId6"/>
    <p:sldId id="400" r:id="rId7"/>
    <p:sldId id="399" r:id="rId8"/>
    <p:sldId id="430" r:id="rId9"/>
    <p:sldId id="403" r:id="rId10"/>
    <p:sldId id="413" r:id="rId11"/>
    <p:sldId id="415" r:id="rId12"/>
    <p:sldId id="324" r:id="rId13"/>
    <p:sldId id="416" r:id="rId14"/>
    <p:sldId id="419" r:id="rId15"/>
    <p:sldId id="420" r:id="rId16"/>
    <p:sldId id="421" r:id="rId17"/>
    <p:sldId id="422" r:id="rId18"/>
    <p:sldId id="431" r:id="rId19"/>
    <p:sldId id="423" r:id="rId20"/>
    <p:sldId id="424" r:id="rId21"/>
    <p:sldId id="425" r:id="rId22"/>
    <p:sldId id="428" r:id="rId23"/>
    <p:sldId id="333" r:id="rId24"/>
    <p:sldId id="429" r:id="rId25"/>
    <p:sldId id="334" r:id="rId26"/>
    <p:sldId id="348" r:id="rId27"/>
    <p:sldId id="349" r:id="rId28"/>
    <p:sldId id="278" r:id="rId29"/>
    <p:sldId id="434" r:id="rId30"/>
    <p:sldId id="433" r:id="rId31"/>
    <p:sldId id="315" r:id="rId32"/>
    <p:sldId id="414" r:id="rId33"/>
    <p:sldId id="418" r:id="rId34"/>
    <p:sldId id="435" r:id="rId35"/>
    <p:sldId id="426" r:id="rId36"/>
    <p:sldId id="427" r:id="rId37"/>
    <p:sldId id="398" r:id="rId38"/>
    <p:sldId id="412" r:id="rId39"/>
  </p:sldIdLst>
  <p:sldSz cx="9144000" cy="6858000" type="screen4x3"/>
  <p:notesSz cx="6858000" cy="9144000"/>
  <p:defaultTextStyle>
    <a:defPPr>
      <a:defRPr lang="zh-HK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1515"/>
    <a:srgbClr val="0066FF"/>
    <a:srgbClr val="BE0206"/>
    <a:srgbClr val="FD676B"/>
    <a:srgbClr val="910104"/>
    <a:srgbClr val="CCFFCC"/>
    <a:srgbClr val="F8E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7" autoAdjust="0"/>
    <p:restoredTop sz="98727" autoAdjust="0"/>
  </p:normalViewPr>
  <p:slideViewPr>
    <p:cSldViewPr snapToGrid="0">
      <p:cViewPr varScale="1">
        <p:scale>
          <a:sx n="92" d="100"/>
          <a:sy n="92" d="100"/>
        </p:scale>
        <p:origin x="21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/>
        </p:spPr>
      </p:pic>
      <p:grpSp>
        <p:nvGrpSpPr>
          <p:cNvPr id="5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/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5800725" y="541020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D4CA8-9117-48A3-84CA-D3D8E40F86B3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8" y="5410200"/>
            <a:ext cx="3843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275" y="5410200"/>
            <a:ext cx="5794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1246C-FD77-45A1-A606-7BC5502F1540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942331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7CD8C-98A0-43F8-B1CD-9C01A39D2D1C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0D25A-FF8D-44AB-86C7-F5F15A958E67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55500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/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4BC12-3593-4A33-9836-159BE2EF7756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F64F4-B92A-4381-A279-9064D52DC4F9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89666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0A9E5-CB1F-4040-B428-ABA6F60730B7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805CB-A2B2-4102-B2CA-4CF5E33B8246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803279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CF45C-D90A-4029-A92E-227D7DF07ABB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79BCD-D316-4190-8BAB-4CB36735BF3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190917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65BBE-C10D-4028-8F50-30E6E811CB2C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96688-DCFC-4F4E-874C-718B9D8B295B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90932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9038F-07EF-4A62-8A4F-B0B3389D391E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B386C-B893-41AA-91AE-A1A68D68969A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408401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6B7E5-CE1B-4A51-B24F-3DFBC2DA481E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490AA-64A2-49F3-8F98-2D93DBCCA319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66908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defRPr lang="en-US"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C1436-7682-44C6-B403-F0CF7319F3ED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39C35-409B-41AD-9B9D-A83B0F025806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77328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99F1A-C304-4BF8-8357-882836CC253A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7CF7E-7F06-4413-95E1-D8222B6B009C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015575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A581C-03D1-47E2-B8DD-E966D5251053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6020C-91DD-465D-A2EF-EFE6CA346CC9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1556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1"/>
          <p:cNvSpPr txBox="1"/>
          <p:nvPr/>
        </p:nvSpPr>
        <p:spPr>
          <a:xfrm>
            <a:off x="696913" y="719138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“</a:t>
            </a:r>
          </a:p>
        </p:txBody>
      </p:sp>
      <p:sp>
        <p:nvSpPr>
          <p:cNvPr id="6" name="TextBox 52"/>
          <p:cNvSpPr txBox="1"/>
          <p:nvPr/>
        </p:nvSpPr>
        <p:spPr>
          <a:xfrm>
            <a:off x="7816850" y="2765425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9907A-D0C8-48F8-9C27-19018069D1D3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6472B-62B6-4505-A8B1-5D811596B370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048285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12683-EFAB-4B47-A5E6-6AE93FA59858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0FAFF-6D69-426C-9FD5-A56B412BCF5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766840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CC281-96FD-412F-8287-9B75DC833328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69DD-3B3C-4302-9006-DCC982D8D045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092779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7A4CA-FAA4-4BFA-B11C-BF8B1F0C0404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9410B-A98C-4F7E-B30F-71A14809224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031023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89257-182B-44EC-BB70-4CD7AFC5B563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42918-EE7D-4635-A123-4BCE5E70A265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739172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1B967-2764-4247-A8B8-5F705CB68EE2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310C-C5C5-46CA-A465-A30DD4B614BF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5147296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A4D83-E85F-407C-9C07-621CC2EF35C4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04208-3AEB-4164-80D7-3937C160C5D6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416109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4288" y="0"/>
            <a:ext cx="9042401" cy="6858000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sp>
        </p:grpSp>
      </p:grpSp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663" y="2249488"/>
            <a:ext cx="7429500" cy="354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763" y="58832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8609933F-3830-4054-B32B-1CF3BF4BE92D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5663" y="5883275"/>
            <a:ext cx="4679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313" y="5883275"/>
            <a:ext cx="577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441C047-5821-4A5B-BA4D-11F7D9329F13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3" r:id="rId1"/>
    <p:sldLayoutId id="2147484613" r:id="rId2"/>
    <p:sldLayoutId id="2147484624" r:id="rId3"/>
    <p:sldLayoutId id="2147484614" r:id="rId4"/>
    <p:sldLayoutId id="2147484615" r:id="rId5"/>
    <p:sldLayoutId id="2147484616" r:id="rId6"/>
    <p:sldLayoutId id="2147484625" r:id="rId7"/>
    <p:sldLayoutId id="2147484626" r:id="rId8"/>
    <p:sldLayoutId id="2147484627" r:id="rId9"/>
    <p:sldLayoutId id="2147484617" r:id="rId10"/>
    <p:sldLayoutId id="2147484618" r:id="rId11"/>
    <p:sldLayoutId id="2147484628" r:id="rId12"/>
    <p:sldLayoutId id="2147484619" r:id="rId13"/>
    <p:sldLayoutId id="2147484620" r:id="rId14"/>
    <p:sldLayoutId id="2147484629" r:id="rId15"/>
    <p:sldLayoutId id="2147484621" r:id="rId16"/>
    <p:sldLayoutId id="2147484630" r:id="rId17"/>
    <p:sldLayoutId id="2147484622" r:id="rId18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effectLst>
            <a:outerShdw blurRad="114300" dist="38100" dir="2700000" algn="tl">
              <a:srgbClr val="000000">
                <a:alpha val="26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itchFamily="34" charset="0"/>
        <a:buChar char="•"/>
        <a:defRPr sz="24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20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5.xml"/><Relationship Id="rId7" Type="http://schemas.openxmlformats.org/officeDocument/2006/relationships/slide" Target="slide2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12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6.png"/><Relationship Id="rId5" Type="http://schemas.openxmlformats.org/officeDocument/2006/relationships/slide" Target="slide37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9.xml"/><Relationship Id="rId5" Type="http://schemas.openxmlformats.org/officeDocument/2006/relationships/image" Target="../media/image6.png"/><Relationship Id="rId4" Type="http://schemas.openxmlformats.org/officeDocument/2006/relationships/slide" Target="slide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slide" Target="slide30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4kdownload.com/products/product-videodownloader" TargetMode="Externa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7.png"/><Relationship Id="rId4" Type="http://schemas.openxmlformats.org/officeDocument/2006/relationships/slide" Target="slide2.xml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slide" Target="slide33.xml"/><Relationship Id="rId5" Type="http://schemas.openxmlformats.org/officeDocument/2006/relationships/image" Target="../media/image9.png"/><Relationship Id="rId10" Type="http://schemas.openxmlformats.org/officeDocument/2006/relationships/image" Target="../media/image23.png"/><Relationship Id="rId4" Type="http://schemas.openxmlformats.org/officeDocument/2006/relationships/slide" Target="slide2.xml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4.png"/><Relationship Id="rId7" Type="http://schemas.openxmlformats.org/officeDocument/2006/relationships/slide" Target="slide3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slide" Target="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89138" y="779463"/>
            <a:ext cx="6594475" cy="23876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HK" altLang="en-US" sz="2800" cap="none" dirty="0" smtClean="0">
                <a:solidFill>
                  <a:srgbClr val="FF1515"/>
                </a:solidFill>
                <a:effectLst/>
              </a:rPr>
              <a:t>課堂簡報</a:t>
            </a:r>
            <a:r>
              <a:rPr lang="zh-TW" altLang="en-US" sz="2800" cap="none" dirty="0" smtClean="0">
                <a:solidFill>
                  <a:srgbClr val="FF1515"/>
                </a:solidFill>
                <a:effectLst/>
              </a:rPr>
              <a:t>（教師版）</a:t>
            </a:r>
            <a:r>
              <a:rPr lang="en-US" altLang="zh-TW" cap="none" dirty="0" smtClean="0">
                <a:solidFill>
                  <a:srgbClr val="262626"/>
                </a:solidFill>
                <a:effectLst/>
              </a:rPr>
              <a:t> </a:t>
            </a:r>
            <a:br>
              <a:rPr lang="en-US" altLang="zh-TW" cap="none" dirty="0" smtClean="0">
                <a:solidFill>
                  <a:srgbClr val="262626"/>
                </a:solidFill>
                <a:effectLst/>
              </a:rPr>
            </a:br>
            <a:r>
              <a:rPr lang="en-US" altLang="zh-TW" cap="none" dirty="0" smtClean="0">
                <a:solidFill>
                  <a:srgbClr val="262626"/>
                </a:solidFill>
                <a:effectLst/>
              </a:rPr>
              <a:t/>
            </a:r>
            <a:br>
              <a:rPr lang="en-US" altLang="zh-TW" cap="none" dirty="0" smtClean="0">
                <a:solidFill>
                  <a:srgbClr val="262626"/>
                </a:solidFill>
                <a:effectLst/>
              </a:rPr>
            </a:br>
            <a:r>
              <a:rPr lang="en-US" altLang="zh-HK" cap="none" dirty="0" smtClean="0">
                <a:solidFill>
                  <a:srgbClr val="262626"/>
                </a:solidFill>
                <a:effectLst/>
              </a:rPr>
              <a:t>IT0</a:t>
            </a:r>
            <a:r>
              <a:rPr lang="en-US" altLang="zh-TW" cap="none" dirty="0" smtClean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 smtClean="0">
                <a:solidFill>
                  <a:srgbClr val="262626"/>
                </a:solidFill>
                <a:effectLst/>
              </a:rPr>
              <a:t>&amp;1</a:t>
            </a:r>
            <a:r>
              <a:rPr lang="en-US" altLang="zh-TW" cap="none" dirty="0" smtClean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 smtClean="0">
                <a:solidFill>
                  <a:srgbClr val="262626"/>
                </a:solidFill>
                <a:effectLst/>
              </a:rPr>
              <a:t> </a:t>
            </a:r>
            <a:r>
              <a:rPr lang="zh-HK" altLang="en-US" cap="none" dirty="0" smtClean="0">
                <a:solidFill>
                  <a:srgbClr val="262626"/>
                </a:solidFill>
                <a:effectLst/>
              </a:rPr>
              <a:t>單元</a:t>
            </a:r>
            <a:r>
              <a:rPr lang="zh-TW" altLang="en-US" cap="none" dirty="0" smtClean="0">
                <a:solidFill>
                  <a:srgbClr val="262626"/>
                </a:solidFill>
                <a:effectLst/>
              </a:rPr>
              <a:t>六</a:t>
            </a:r>
            <a:r>
              <a:rPr lang="zh-HK" altLang="en-US" cap="none" dirty="0" smtClean="0">
                <a:solidFill>
                  <a:srgbClr val="262626"/>
                </a:solidFill>
                <a:effectLst/>
              </a:rPr>
              <a:t/>
            </a:r>
            <a:br>
              <a:rPr lang="zh-HK" altLang="en-US" cap="none" dirty="0" smtClean="0">
                <a:solidFill>
                  <a:srgbClr val="262626"/>
                </a:solidFill>
                <a:effectLst/>
              </a:rPr>
            </a:br>
            <a:r>
              <a:rPr lang="zh-TW" altLang="en-US" cap="none" dirty="0" smtClean="0">
                <a:solidFill>
                  <a:srgbClr val="262626"/>
                </a:solidFill>
                <a:effectLst/>
              </a:rPr>
              <a:t>視像</a:t>
            </a:r>
            <a:endParaRPr lang="zh-HK" altLang="en-US" cap="none" dirty="0" smtClean="0">
              <a:solidFill>
                <a:srgbClr val="262626"/>
              </a:solidFill>
              <a:effectLst/>
            </a:endParaRPr>
          </a:p>
        </p:txBody>
      </p:sp>
      <p:sp>
        <p:nvSpPr>
          <p:cNvPr id="10243" name="副標題 2"/>
          <p:cNvSpPr>
            <a:spLocks noGrp="1"/>
          </p:cNvSpPr>
          <p:nvPr>
            <p:ph type="subTitle" idx="1"/>
          </p:nvPr>
        </p:nvSpPr>
        <p:spPr bwMode="auto">
          <a:xfrm>
            <a:off x="2032000" y="3294063"/>
            <a:ext cx="6594475" cy="273526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6.1 </a:t>
            </a:r>
            <a:r>
              <a:rPr lang="zh-TW" altLang="en-US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擷取視像的方法</a:t>
            </a:r>
            <a:endParaRPr lang="en-US" altLang="zh-TW" sz="2800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6.2 </a:t>
            </a:r>
            <a:r>
              <a:rPr lang="zh-TW" altLang="en-US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視像的檔案格式</a:t>
            </a:r>
            <a:endParaRPr lang="en-US" altLang="zh-TW" sz="2800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6.3 </a:t>
            </a:r>
            <a:r>
              <a:rPr lang="zh-TW" altLang="en-US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數碼視像的基本設定</a:t>
            </a:r>
            <a:endParaRPr lang="en-US" altLang="zh-HK" sz="2800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6.4 </a:t>
            </a:r>
            <a:r>
              <a:rPr lang="zh-TW" altLang="en-US" sz="2800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編輯和處理視像</a:t>
            </a:r>
            <a:endParaRPr lang="en-US" altLang="zh-TW" sz="2800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4518025"/>
            <a:ext cx="1344613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HK" altLang="en-US" cap="none" smtClean="0">
                <a:solidFill>
                  <a:srgbClr val="40404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目錄</a:t>
            </a: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</p:nvPr>
        </p:nvGraphicFramePr>
        <p:xfrm>
          <a:off x="735013" y="1774825"/>
          <a:ext cx="7907337" cy="4306888"/>
        </p:xfrm>
        <a:graphic>
          <a:graphicData uri="http://schemas.openxmlformats.org/drawingml/2006/table">
            <a:tbl>
              <a:tblPr/>
              <a:tblGrid>
                <a:gridCol w="1604962"/>
                <a:gridCol w="2959100"/>
                <a:gridCol w="3343275"/>
              </a:tblGrid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學習目標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06438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6</a:t>
                      </a:r>
                      <a:r>
                        <a:rPr kumimoji="0" lang="en-US" altLang="zh-HK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.1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1. 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指出擷取視像的方法。</a:t>
                      </a: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6</a:t>
                      </a:r>
                      <a:r>
                        <a:rPr kumimoji="0" lang="en-US" altLang="zh-HK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.2</a:t>
                      </a:r>
                      <a:endParaRPr kumimoji="0" lang="en-US" altLang="zh-HK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2. 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認識不同的視像檔案格式。</a:t>
                      </a: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6</a:t>
                      </a:r>
                      <a:r>
                        <a:rPr kumimoji="0" lang="en-US" altLang="zh-HK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.3</a:t>
                      </a:r>
                      <a:endParaRPr kumimoji="0" lang="en-US" altLang="zh-HK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3. 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認識數碼視像的基本設定對其質素的影響。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5" action="ppaction://hlinksldjump"/>
                        </a:rPr>
                        <a:t>6.4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4. </a:t>
                      </a: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</a:rPr>
                        <a:t>認識編輯和處理視像。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96875">
                <a:tc row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課後練習室</a:t>
                      </a: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6" action="ppaction://hlinksldjump"/>
                        </a:rPr>
                        <a:t>一、鞏固知識練習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7" action="ppaction://hlinksldjump"/>
                        </a:rPr>
                        <a:t>二、應用練習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</a:tr>
              <a:tr h="3968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8" action="ppaction://hlinksldjump"/>
                        </a:rPr>
                        <a:t>三、延伸活動</a:t>
                      </a: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229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493713"/>
            <a:ext cx="256063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276350"/>
            <a:ext cx="7727950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文字方塊 6"/>
          <p:cNvSpPr txBox="1">
            <a:spLocks noChangeArrowheads="1"/>
          </p:cNvSpPr>
          <p:nvPr/>
        </p:nvSpPr>
        <p:spPr bwMode="auto">
          <a:xfrm>
            <a:off x="1195388" y="5305425"/>
            <a:ext cx="7570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u="sng">
                <a:latin typeface="Calibri" pitchFamily="34" charset="0"/>
              </a:rPr>
              <a:t>								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zh-HK" sz="1800" u="sng">
              <a:latin typeface="Calibri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u="sng">
                <a:latin typeface="Calibri" pitchFamily="34" charset="0"/>
              </a:rPr>
              <a:t>								</a:t>
            </a:r>
            <a:endParaRPr lang="zh-HK" altLang="en-US" sz="1800" u="sng">
              <a:latin typeface="Calibri" pitchFamily="34" charset="0"/>
            </a:endParaRPr>
          </a:p>
        </p:txBody>
      </p:sp>
      <p:sp>
        <p:nvSpPr>
          <p:cNvPr id="12294" name="文字方塊 7"/>
          <p:cNvSpPr txBox="1">
            <a:spLocks noChangeArrowheads="1"/>
          </p:cNvSpPr>
          <p:nvPr/>
        </p:nvSpPr>
        <p:spPr bwMode="auto">
          <a:xfrm>
            <a:off x="1233488" y="5294313"/>
            <a:ext cx="761047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我們可以利用數碼相機或智能電話進行拍攝，然後利用記憶卡或快閃</a:t>
            </a:r>
            <a:r>
              <a:rPr lang="en-US" altLang="zh-TW" sz="180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en-US" altLang="zh-TW" sz="1800">
                <a:solidFill>
                  <a:srgbClr val="FF0000"/>
                </a:solidFill>
                <a:latin typeface="Calibri" pitchFamily="34" charset="0"/>
              </a:rPr>
            </a:br>
            <a:r>
              <a:rPr lang="en-US" altLang="zh-TW" sz="180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en-US" altLang="zh-TW" sz="1800">
                <a:solidFill>
                  <a:srgbClr val="FF0000"/>
                </a:solidFill>
                <a:latin typeface="Calibri" pitchFamily="34" charset="0"/>
              </a:rPr>
            </a:b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記憶體儲存，連接至電腦後便可播放，然後利用視像編輯軟件進行編輯。</a:t>
            </a:r>
            <a:r>
              <a:rPr lang="en-US" altLang="zh-TW" sz="180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en-US" altLang="zh-TW" sz="1800">
                <a:solidFill>
                  <a:srgbClr val="FF0000"/>
                </a:solidFill>
                <a:latin typeface="Calibri" pitchFamily="34" charset="0"/>
              </a:rPr>
            </a:b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（建議答案）</a:t>
            </a:r>
            <a:endParaRPr lang="zh-HK" altLang="en-US" sz="1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1233488" y="5294313"/>
            <a:ext cx="7410450" cy="1201737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7" name="圓角矩形 16" descr="poButton"/>
          <p:cNvSpPr/>
          <p:nvPr/>
        </p:nvSpPr>
        <p:spPr>
          <a:xfrm>
            <a:off x="1233488" y="5294313"/>
            <a:ext cx="7410450" cy="120173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638" y="801688"/>
            <a:ext cx="6088062" cy="12096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zh-TW" b="1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6.1 </a:t>
            </a:r>
            <a:r>
              <a:rPr lang="zh-TW" altLang="en-US" b="1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擷取視像的方法</a:t>
            </a:r>
            <a:endParaRPr lang="zh-HK" altLang="en-US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130300" y="1920875"/>
            <a:ext cx="7085013" cy="31083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我們可利用具備拍攝功能的裝置，例如數碼視像攝錄機、數碼相機、智能電話、平板電腦、網絡攝影機等，來</a:t>
            </a:r>
            <a:r>
              <a:rPr lang="zh-TW" altLang="en-US" sz="2000" smtClean="0">
                <a:solidFill>
                  <a:srgbClr val="FF0000"/>
                </a:solidFill>
                <a:effectLst/>
              </a:rPr>
              <a:t>擷取</a:t>
            </a:r>
            <a:r>
              <a:rPr lang="zh-TW" altLang="en-US" sz="2000" smtClean="0">
                <a:effectLst/>
              </a:rPr>
              <a:t>所需視像，並儲存至記憶卡或硬碟。</a:t>
            </a:r>
            <a:endParaRPr lang="en-US" altLang="zh-TW" sz="200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另外，我們亦可從網上下載視像檔案，作編輯或其他用途。</a:t>
            </a:r>
          </a:p>
          <a:p>
            <a:pPr>
              <a:lnSpc>
                <a:spcPct val="150000"/>
              </a:lnSpc>
            </a:pPr>
            <a:endParaRPr lang="en-US" altLang="zh-TW" sz="2000" smtClean="0">
              <a:effectLst/>
            </a:endParaRPr>
          </a:p>
        </p:txBody>
      </p:sp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3317" name="文字方塊 15" descr="poButton"/>
          <p:cNvSpPr txBox="1">
            <a:spLocks noChangeArrowheads="1"/>
          </p:cNvSpPr>
          <p:nvPr/>
        </p:nvSpPr>
        <p:spPr bwMode="auto">
          <a:xfrm>
            <a:off x="5103813" y="1330325"/>
            <a:ext cx="22733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7094538" y="2238375"/>
            <a:ext cx="835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 b="1">
                <a:solidFill>
                  <a:srgbClr val="006600"/>
                </a:solidFill>
                <a:latin typeface="Calibri" pitchFamily="34" charset="0"/>
              </a:rPr>
              <a:t>capture</a:t>
            </a:r>
            <a:endParaRPr lang="zh-HK" altLang="en-US" sz="16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0" name="文字方塊 9" descr="poButton"/>
          <p:cNvSpPr txBox="1">
            <a:spLocks noChangeArrowheads="1"/>
          </p:cNvSpPr>
          <p:nvPr/>
        </p:nvSpPr>
        <p:spPr bwMode="auto">
          <a:xfrm>
            <a:off x="7023100" y="2533650"/>
            <a:ext cx="500063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3320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3" y="4995863"/>
            <a:ext cx="21971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_ca293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1463" y="3124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88938"/>
            <a:ext cx="6243637" cy="97631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zh-TW" b="1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6.2 </a:t>
            </a:r>
            <a:r>
              <a:rPr lang="zh-TW" altLang="en-US" b="1" cap="none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視像的檔案格式</a:t>
            </a:r>
            <a:endParaRPr lang="zh-HK" altLang="en-US" cap="non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434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1447800"/>
            <a:ext cx="7132638" cy="379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5243513"/>
            <a:ext cx="1979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>
            <a:spLocks noChangeArrowheads="1"/>
          </p:cNvSpPr>
          <p:nvPr/>
        </p:nvSpPr>
        <p:spPr bwMode="auto">
          <a:xfrm>
            <a:off x="855663" y="5740400"/>
            <a:ext cx="77676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latin typeface="Calibri" pitchFamily="34" charset="0"/>
              </a:rPr>
              <a:t>除了上述視像檔案格式，你還知道其他視像檔案格式嗎？試舉出兩個例子。</a:t>
            </a:r>
            <a:r>
              <a:rPr lang="en-US" altLang="zh-TW" sz="1800">
                <a:latin typeface="Calibri" pitchFamily="34" charset="0"/>
              </a:rPr>
              <a:t/>
            </a:r>
            <a:br>
              <a:rPr lang="en-US" altLang="zh-TW" sz="1800">
                <a:latin typeface="Calibri" pitchFamily="34" charset="0"/>
              </a:rPr>
            </a:br>
            <a:r>
              <a:rPr lang="en-US" altLang="zh-TW" sz="1800">
                <a:latin typeface="Calibri" pitchFamily="34" charset="0"/>
              </a:rPr>
              <a:t/>
            </a:r>
            <a:br>
              <a:rPr lang="en-US" altLang="zh-TW" sz="1800">
                <a:latin typeface="Calibri" pitchFamily="34" charset="0"/>
              </a:rPr>
            </a:br>
            <a:r>
              <a:rPr lang="en-US" altLang="zh-TW" sz="1800" u="sng">
                <a:latin typeface="Calibri" pitchFamily="34" charset="0"/>
              </a:rPr>
              <a:t>					</a:t>
            </a:r>
            <a:endParaRPr lang="zh-HK" altLang="en-US" sz="1800">
              <a:latin typeface="Calibri" pitchFamily="34" charset="0"/>
            </a:endParaRPr>
          </a:p>
        </p:txBody>
      </p: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55663" y="6223000"/>
            <a:ext cx="492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RM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ASF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3PG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（其中兩項，或其他合理答案）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47738" y="6207125"/>
            <a:ext cx="4684712" cy="36988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1" name="Rounded Rectangle 20" descr="poButton"/>
          <p:cNvSpPr/>
          <p:nvPr/>
        </p:nvSpPr>
        <p:spPr>
          <a:xfrm>
            <a:off x="952500" y="6197600"/>
            <a:ext cx="4659313" cy="3825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C00000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113" y="185738"/>
            <a:ext cx="6243637" cy="976312"/>
          </a:xfrm>
        </p:spPr>
        <p:txBody>
          <a:bodyPr/>
          <a:lstStyle/>
          <a:p>
            <a:pPr>
              <a:defRPr/>
            </a:pPr>
            <a:r>
              <a:rPr lang="en-US" altLang="zh-TW" b="1" dirty="0" smtClean="0"/>
              <a:t>6.3 </a:t>
            </a:r>
            <a:r>
              <a:rPr lang="zh-TW" altLang="en-US" b="1" dirty="0" smtClean="0"/>
              <a:t>數碼</a:t>
            </a:r>
            <a:r>
              <a:rPr lang="zh-TW" altLang="en-US" b="1" dirty="0"/>
              <a:t>視像的基本設定</a:t>
            </a:r>
            <a:endParaRPr lang="zh-HK" altLang="en-US" dirty="0"/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773113" y="1279641"/>
            <a:ext cx="7726363" cy="2804535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457200" indent="-457200">
              <a:lnSpc>
                <a:spcPct val="100000"/>
              </a:lnSpc>
              <a:buFont typeface="Arial" pitchFamily="34" charset="0"/>
              <a:buNone/>
            </a:pPr>
            <a:r>
              <a:rPr lang="en-US" altLang="zh-HK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6.</a:t>
            </a:r>
            <a:r>
              <a:rPr lang="en-US" altLang="zh-TW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altLang="zh-HK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</a:t>
            </a:r>
            <a:r>
              <a:rPr lang="zh-HK" alt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解像度</a:t>
            </a:r>
            <a:endParaRPr lang="en-US" altLang="zh-HK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indent="-457200" algn="just">
              <a:lnSpc>
                <a:spcPct val="125000"/>
              </a:lnSpc>
              <a:buFontTx/>
              <a:buChar char="•"/>
            </a:pPr>
            <a:r>
              <a:rPr lang="zh-TW" altLang="en-US" sz="2000" dirty="0" smtClean="0">
                <a:effectLst/>
              </a:rPr>
              <a:t>解像度是按畫面中的像素數量和像素密度而定，當像素愈多，或像素密度愈高，解像度就愈高。</a:t>
            </a:r>
          </a:p>
          <a:p>
            <a:pPr marL="457200" indent="-457200" algn="just">
              <a:lnSpc>
                <a:spcPct val="125000"/>
              </a:lnSpc>
              <a:buFontTx/>
              <a:buChar char="•"/>
            </a:pPr>
            <a:r>
              <a:rPr lang="zh-TW" altLang="en-US" sz="2000" dirty="0" smtClean="0">
                <a:effectLst/>
              </a:rPr>
              <a:t>一般而言，電腦屏幕的解像度分為</a:t>
            </a:r>
            <a:r>
              <a:rPr lang="en-US" altLang="zh-TW" sz="2000" dirty="0" smtClean="0">
                <a:effectLst/>
              </a:rPr>
              <a:t>1920×1080</a:t>
            </a:r>
            <a:r>
              <a:rPr lang="zh-TW" altLang="en-US" sz="2000" dirty="0" smtClean="0">
                <a:effectLst/>
              </a:rPr>
              <a:t>、</a:t>
            </a:r>
            <a:r>
              <a:rPr lang="en-US" altLang="zh-TW" sz="2000" dirty="0" smtClean="0">
                <a:effectLst/>
              </a:rPr>
              <a:t>2560×1600</a:t>
            </a:r>
            <a:r>
              <a:rPr lang="zh-TW" altLang="en-US" sz="2000" dirty="0" smtClean="0">
                <a:effectLst/>
              </a:rPr>
              <a:t>、</a:t>
            </a:r>
            <a:r>
              <a:rPr lang="en-US" altLang="zh-TW" sz="2000" dirty="0" smtClean="0">
                <a:effectLst/>
              </a:rPr>
              <a:t>3440×1440</a:t>
            </a:r>
            <a:r>
              <a:rPr lang="zh-TW" altLang="en-US" sz="2000" dirty="0" smtClean="0">
                <a:effectLst/>
              </a:rPr>
              <a:t>，製作視像時要注意解像度愈高，視像的畫質亦愈高，但檔案大小亦相對地增加。</a:t>
            </a:r>
          </a:p>
        </p:txBody>
      </p:sp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76"/>
          <a:stretch>
            <a:fillRect/>
          </a:stretch>
        </p:blipFill>
        <p:spPr bwMode="auto">
          <a:xfrm>
            <a:off x="1465263" y="4606925"/>
            <a:ext cx="286385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5" y="900113"/>
            <a:ext cx="20478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6" t="-5350" r="-3308"/>
          <a:stretch>
            <a:fillRect/>
          </a:stretch>
        </p:blipFill>
        <p:spPr bwMode="auto">
          <a:xfrm>
            <a:off x="4868863" y="4492625"/>
            <a:ext cx="306705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867" y="3582526"/>
            <a:ext cx="18351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952500" y="1025525"/>
            <a:ext cx="7112000" cy="5070475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0000"/>
              </a:lnSpc>
              <a:buFont typeface="Arial" pitchFamily="34" charset="0"/>
              <a:buNone/>
            </a:pPr>
            <a:r>
              <a:rPr lang="en-US" altLang="zh-HK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6.</a:t>
            </a:r>
            <a:r>
              <a:rPr lang="en-US" altLang="zh-TW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altLang="zh-HK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lang="zh-HK" alt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影格速率</a:t>
            </a:r>
            <a:endParaRPr lang="en-US" altLang="zh-HK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just">
              <a:lnSpc>
                <a:spcPct val="150000"/>
              </a:lnSpc>
            </a:pPr>
            <a:r>
              <a:rPr lang="zh-TW" altLang="en-US" sz="2000" dirty="0" smtClean="0">
                <a:effectLst/>
              </a:rPr>
              <a:t>在視像中一個影格稱為幀，影格速率（幀速率）是每秒播放的影格數量，其單位為每秒多少幀</a:t>
            </a:r>
            <a:r>
              <a:rPr lang="en-US" altLang="zh-TW" sz="2000" dirty="0" smtClean="0">
                <a:effectLst/>
              </a:rPr>
              <a:t>(fps)</a:t>
            </a:r>
            <a:r>
              <a:rPr lang="zh-TW" altLang="en-US" sz="2000" dirty="0" smtClean="0">
                <a:effectLst/>
              </a:rPr>
              <a:t>。</a:t>
            </a:r>
          </a:p>
          <a:p>
            <a:pPr marL="0" indent="0" algn="just">
              <a:lnSpc>
                <a:spcPct val="150000"/>
              </a:lnSpc>
            </a:pPr>
            <a:r>
              <a:rPr lang="zh-TW" altLang="en-US" sz="2000" dirty="0" smtClean="0">
                <a:effectLst/>
              </a:rPr>
              <a:t>影格速率愈高，則每秒播放的影格愈多，視像的流暢度亦相對愈佳，但視像的檔案大小也隨之增加。</a:t>
            </a:r>
          </a:p>
          <a:p>
            <a:pPr marL="0" indent="0" algn="just">
              <a:lnSpc>
                <a:spcPct val="150000"/>
              </a:lnSpc>
            </a:pPr>
            <a:r>
              <a:rPr lang="zh-TW" altLang="en-US" sz="2000" dirty="0" smtClean="0">
                <a:effectLst/>
              </a:rPr>
              <a:t>香港常用的</a:t>
            </a:r>
            <a:r>
              <a:rPr lang="zh-TW" altLang="en-US" sz="2000" b="1" dirty="0" smtClean="0">
                <a:solidFill>
                  <a:srgbClr val="FF0000"/>
                </a:solidFill>
                <a:effectLst/>
              </a:rPr>
              <a:t>高清</a:t>
            </a:r>
            <a:r>
              <a:rPr lang="zh-TW" altLang="en-US" sz="2000" dirty="0" smtClean="0">
                <a:effectLst/>
              </a:rPr>
              <a:t>電視的影格速率是</a:t>
            </a:r>
            <a:r>
              <a:rPr lang="en-US" altLang="zh-TW" sz="2000" dirty="0" smtClean="0">
                <a:effectLst/>
              </a:rPr>
              <a:t>50fps</a:t>
            </a:r>
            <a:r>
              <a:rPr lang="zh-TW" altLang="en-US" sz="2000" dirty="0" smtClean="0">
                <a:effectLst/>
              </a:rPr>
              <a:t>，所以我們在擷取視像時，一般會設定大約每秒擷取</a:t>
            </a:r>
            <a:r>
              <a:rPr lang="en-US" altLang="zh-TW" sz="2000" dirty="0" smtClean="0">
                <a:effectLst/>
              </a:rPr>
              <a:t>50</a:t>
            </a:r>
            <a:r>
              <a:rPr lang="zh-TW" altLang="en-US" sz="2000" dirty="0" smtClean="0">
                <a:effectLst/>
              </a:rPr>
              <a:t>至</a:t>
            </a:r>
            <a:r>
              <a:rPr lang="en-US" altLang="zh-TW" sz="2000" dirty="0" smtClean="0">
                <a:effectLst/>
              </a:rPr>
              <a:t>60</a:t>
            </a:r>
            <a:r>
              <a:rPr lang="zh-TW" altLang="en-US" sz="2000" dirty="0" smtClean="0">
                <a:effectLst/>
              </a:rPr>
              <a:t>幀。</a:t>
            </a:r>
            <a:endParaRPr lang="en-US" altLang="zh-TW" sz="2000" dirty="0" smtClean="0">
              <a:effectLst/>
            </a:endParaRPr>
          </a:p>
          <a:p>
            <a:pPr marL="0" indent="0" algn="just">
              <a:lnSpc>
                <a:spcPct val="100000"/>
              </a:lnSpc>
              <a:buFont typeface="Arial" pitchFamily="34" charset="0"/>
              <a:buNone/>
            </a:pPr>
            <a:endParaRPr lang="en-US" altLang="zh-TW" sz="2000" dirty="0" smtClean="0">
              <a:effectLst/>
            </a:endParaRP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文字方塊 44" descr="poButton"/>
          <p:cNvSpPr txBox="1">
            <a:spLocks noChangeArrowheads="1"/>
          </p:cNvSpPr>
          <p:nvPr/>
        </p:nvSpPr>
        <p:spPr bwMode="auto">
          <a:xfrm>
            <a:off x="5832475" y="3546475"/>
            <a:ext cx="12446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6" name="e_hi294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22717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2"/>
          <p:cNvSpPr txBox="1">
            <a:spLocks noChangeArrowheads="1"/>
          </p:cNvSpPr>
          <p:nvPr/>
        </p:nvSpPr>
        <p:spPr bwMode="auto">
          <a:xfrm>
            <a:off x="1904710" y="3562142"/>
            <a:ext cx="23590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 b="1" dirty="0">
                <a:solidFill>
                  <a:srgbClr val="006600"/>
                </a:solidFill>
                <a:latin typeface="Calibri" pitchFamily="34" charset="0"/>
              </a:rPr>
              <a:t>High </a:t>
            </a:r>
            <a:r>
              <a:rPr lang="en-US" altLang="zh-HK" sz="1600" b="1" dirty="0" smtClean="0">
                <a:solidFill>
                  <a:srgbClr val="006600"/>
                </a:solidFill>
                <a:latin typeface="Calibri" pitchFamily="34" charset="0"/>
              </a:rPr>
              <a:t>Definition (HD</a:t>
            </a:r>
            <a:r>
              <a:rPr lang="en-US" altLang="zh-HK" sz="1600" b="1" dirty="0">
                <a:solidFill>
                  <a:srgbClr val="006600"/>
                </a:solidFill>
                <a:latin typeface="Calibri" pitchFamily="34" charset="0"/>
              </a:rPr>
              <a:t>)</a:t>
            </a:r>
            <a:endParaRPr lang="zh-HK" altLang="en-US" sz="16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" name="Action Button: Custom 2">
            <a:hlinkClick r:id="" action="ppaction://noaction" highlightClick="1"/>
          </p:cNvPr>
          <p:cNvSpPr/>
          <p:nvPr/>
        </p:nvSpPr>
        <p:spPr>
          <a:xfrm>
            <a:off x="2427143" y="3851998"/>
            <a:ext cx="563562" cy="34941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9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3175875"/>
            <a:ext cx="18351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9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0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2" name="文字方塊 44" descr="poButton"/>
          <p:cNvSpPr txBox="1">
            <a:spLocks noChangeArrowheads="1"/>
          </p:cNvSpPr>
          <p:nvPr/>
        </p:nvSpPr>
        <p:spPr bwMode="auto">
          <a:xfrm>
            <a:off x="5832475" y="3546475"/>
            <a:ext cx="12446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350963" y="563563"/>
            <a:ext cx="6230937" cy="2738437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6858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buFont typeface="Arial" pitchFamily="34" charset="0"/>
              <a:buNone/>
              <a:defRPr/>
            </a:pPr>
            <a:r>
              <a:rPr kumimoji="0" lang="en-US" altLang="zh-HK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6.</a:t>
            </a:r>
            <a:r>
              <a:rPr kumimoji="0" lang="en-US" altLang="zh-TW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kumimoji="0" lang="en-US" altLang="zh-HK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kumimoji="0" lang="en-US" altLang="zh-TW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</a:t>
            </a:r>
            <a:r>
              <a:rPr kumimoji="0" lang="zh-TW" alt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屏幕大小</a:t>
            </a:r>
            <a:endParaRPr kumimoji="0" lang="en-US" altLang="zh-HK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kumimoji="0" lang="zh-TW" altLang="en-US" sz="2000" dirty="0" smtClean="0"/>
              <a:t>當我們在設定視像的屏幕大小時，必須留意視像的用途及播放裝置。</a:t>
            </a:r>
          </a:p>
          <a:p>
            <a:pPr marL="342900" indent="-342900" algn="just">
              <a:lnSpc>
                <a:spcPct val="150000"/>
              </a:lnSpc>
              <a:defRPr/>
            </a:pPr>
            <a:r>
              <a:rPr kumimoji="0" lang="zh-TW" altLang="en-US" sz="2000" dirty="0" smtClean="0"/>
              <a:t>如把視像在播放裝置中放大，由於像素沒有增多，視像便會變得模糊。</a:t>
            </a:r>
            <a:endParaRPr kumimoji="0" lang="en-US" altLang="zh-TW" sz="2000" dirty="0" smtClean="0"/>
          </a:p>
          <a:p>
            <a:pPr algn="just">
              <a:lnSpc>
                <a:spcPct val="100000"/>
              </a:lnSpc>
              <a:buFont typeface="Arial" pitchFamily="34" charset="0"/>
              <a:buNone/>
              <a:defRPr/>
            </a:pPr>
            <a:endParaRPr kumimoji="0" lang="en-US" altLang="zh-TW" sz="2000" dirty="0" smtClean="0"/>
          </a:p>
        </p:txBody>
      </p:sp>
      <p:pic>
        <p:nvPicPr>
          <p:cNvPr id="13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388" y="6356350"/>
            <a:ext cx="18351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2" y="3311525"/>
            <a:ext cx="62769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457200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圓角矩形 17"/>
          <p:cNvSpPr/>
          <p:nvPr/>
        </p:nvSpPr>
        <p:spPr>
          <a:xfrm>
            <a:off x="1093788" y="17732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103912" y="165387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512888" y="1809750"/>
            <a:ext cx="4462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下載並安裝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4k Video Downloader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92188" y="1143000"/>
            <a:ext cx="5321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利用</a:t>
            </a:r>
            <a:r>
              <a:rPr lang="en-US" altLang="zh-TW" sz="2000">
                <a:latin typeface="Calibri" pitchFamily="34" charset="0"/>
              </a:rPr>
              <a:t>4k Video Downloader</a:t>
            </a:r>
            <a:r>
              <a:rPr lang="zh-TW" altLang="en-US" sz="2000">
                <a:latin typeface="Calibri" pitchFamily="34" charset="0"/>
              </a:rPr>
              <a:t>從</a:t>
            </a:r>
            <a:r>
              <a:rPr lang="en-US" altLang="zh-TW" sz="2000">
                <a:latin typeface="Calibri" pitchFamily="34" charset="0"/>
              </a:rPr>
              <a:t>YouTube</a:t>
            </a:r>
            <a:r>
              <a:rPr lang="zh-TW" altLang="en-US" sz="2000">
                <a:latin typeface="Calibri" pitchFamily="34" charset="0"/>
              </a:rPr>
              <a:t>下載影片。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18452" name="Picture 2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7F0F7"/>
              </a:clrFrom>
              <a:clrTo>
                <a:srgbClr val="F7F0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1096963"/>
            <a:ext cx="2132013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>
            <a:hlinkClick r:id="rId7"/>
          </p:cNvPr>
          <p:cNvSpPr txBox="1">
            <a:spLocks noChangeArrowheads="1"/>
          </p:cNvSpPr>
          <p:nvPr/>
        </p:nvSpPr>
        <p:spPr bwMode="auto">
          <a:xfrm>
            <a:off x="6680200" y="2001838"/>
            <a:ext cx="237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7"/>
              </a:rPr>
              <a:t>https://www.4kdownload.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7"/>
              </a:rPr>
              <a:t>com/products/product-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7"/>
              </a:rPr>
              <a:t>videodownloader</a:t>
            </a:r>
            <a:endParaRPr lang="zh-HK" altLang="en-US" sz="1600">
              <a:latin typeface="Calibri" pitchFamily="34" charset="0"/>
            </a:endParaRPr>
          </a:p>
        </p:txBody>
      </p:sp>
      <p:pic>
        <p:nvPicPr>
          <p:cNvPr id="26" name="Picture Softwar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CF7FB"/>
              </a:clrFrom>
              <a:clrTo>
                <a:srgbClr val="FCF7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200" y="2952750"/>
            <a:ext cx="15240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圓角矩形 28"/>
          <p:cNvSpPr/>
          <p:nvPr/>
        </p:nvSpPr>
        <p:spPr>
          <a:xfrm>
            <a:off x="1096963" y="2500313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0" name="矩形 29"/>
          <p:cNvSpPr/>
          <p:nvPr/>
        </p:nvSpPr>
        <p:spPr>
          <a:xfrm>
            <a:off x="1107450" y="238045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1516063" y="2536825"/>
            <a:ext cx="4462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開啟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4K Video Downloader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8453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3011488"/>
            <a:ext cx="4403725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T04_14_downloa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76350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5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  <p:bldP spid="5" grpId="0"/>
      <p:bldP spid="6" grpId="0"/>
      <p:bldP spid="29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1516063" y="8953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1998663" y="817563"/>
            <a:ext cx="5573712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新細明體" pitchFamily="18" charset="-120"/>
              </a:rPr>
              <a:t>開啟網頁</a:t>
            </a:r>
            <a:r>
              <a:rPr lang="en-US" altLang="zh-TW" sz="2000">
                <a:latin typeface="新細明體" pitchFamily="18" charset="-120"/>
              </a:rPr>
              <a:t>www.youtube.com</a:t>
            </a:r>
            <a:r>
              <a:rPr lang="zh-TW" altLang="en-US" sz="2000">
                <a:latin typeface="新細明體" pitchFamily="18" charset="-120"/>
              </a:rPr>
              <a:t>，輸入「香港美景」，並選取其中一段合適的影片。複製該段影片的網址。</a:t>
            </a:r>
            <a:endParaRPr lang="zh-HK" altLang="en-US" sz="2000">
              <a:latin typeface="新細明體" pitchFamily="18" charset="-120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263" y="2306638"/>
            <a:ext cx="4908550" cy="390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72200"/>
            <a:ext cx="18351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29"/>
          <p:cNvSpPr/>
          <p:nvPr/>
        </p:nvSpPr>
        <p:spPr>
          <a:xfrm>
            <a:off x="1513850" y="77608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1084263" y="4635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0" name="矩形 29"/>
          <p:cNvSpPr/>
          <p:nvPr/>
        </p:nvSpPr>
        <p:spPr>
          <a:xfrm>
            <a:off x="1069350" y="34428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1465263" y="471488"/>
            <a:ext cx="32321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於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4K Video Downloader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上，按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粘貼連結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63" y="180975"/>
            <a:ext cx="1978025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103313" y="21669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1113055" y="2060334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1484313" y="2214563"/>
            <a:ext cx="25241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選取適當的解像度、格式和儲存位置，然後按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下載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5084763" y="2246313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5085556" y="2150372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文字方塊 20"/>
          <p:cNvSpPr txBox="1">
            <a:spLocks noChangeArrowheads="1"/>
          </p:cNvSpPr>
          <p:nvPr/>
        </p:nvSpPr>
        <p:spPr bwMode="auto">
          <a:xfrm>
            <a:off x="5597525" y="2320925"/>
            <a:ext cx="2371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下載完成。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3" y="3309938"/>
            <a:ext cx="368935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1" y="3309939"/>
            <a:ext cx="4284662" cy="252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  <p:bldP spid="14" grpId="0" animBg="1"/>
      <p:bldP spid="18" grpId="0"/>
      <p:bldP spid="19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03288" y="596900"/>
            <a:ext cx="5329237" cy="976313"/>
          </a:xfrm>
        </p:spPr>
        <p:txBody>
          <a:bodyPr/>
          <a:lstStyle/>
          <a:p>
            <a:pPr>
              <a:defRPr/>
            </a:pPr>
            <a:r>
              <a:rPr lang="en-US" altLang="zh-TW" b="1" dirty="0" smtClean="0"/>
              <a:t>6.4 </a:t>
            </a:r>
            <a:r>
              <a:rPr lang="zh-TW" altLang="en-US" b="1" dirty="0" smtClean="0"/>
              <a:t>編輯</a:t>
            </a:r>
            <a:r>
              <a:rPr lang="zh-TW" altLang="en-US" b="1" dirty="0"/>
              <a:t>和處理視像</a:t>
            </a:r>
            <a:endParaRPr lang="zh-HK" altLang="en-US" dirty="0"/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927100" y="1689100"/>
            <a:ext cx="6962775" cy="235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001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7145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717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628900" indent="-3429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86100" indent="-3429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43300" indent="-3429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4000500" indent="-3429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Char char="•"/>
            </a:pPr>
            <a:r>
              <a:rPr lang="zh-TW" altLang="en-US" sz="2000" dirty="0" smtClean="0">
                <a:latin typeface="Calibri" pitchFamily="34" charset="0"/>
              </a:rPr>
              <a:t>利用</a:t>
            </a:r>
            <a:r>
              <a:rPr lang="zh-TW" altLang="en-US" sz="2000" dirty="0">
                <a:latin typeface="Calibri" pitchFamily="34" charset="0"/>
              </a:rPr>
              <a:t>視像編輯軟件，我們可以在電腦上進行視像剪輯、製作字幕、配樂和加上特效等。</a:t>
            </a:r>
            <a:endParaRPr lang="zh-TW" altLang="zh-HK" sz="2000" dirty="0"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Char char="•"/>
            </a:pPr>
            <a:endParaRPr lang="zh-TW" altLang="zh-HK" sz="2000" dirty="0"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Char char="•"/>
            </a:pPr>
            <a:r>
              <a:rPr lang="zh-TW" altLang="en-US" sz="2000" dirty="0">
                <a:latin typeface="Calibri" pitchFamily="34" charset="0"/>
              </a:rPr>
              <a:t>市面上的視像編輯軟件有：</a:t>
            </a:r>
            <a:r>
              <a:rPr lang="en-US" altLang="zh-TW" sz="2000" dirty="0">
                <a:latin typeface="Calibri" pitchFamily="34" charset="0"/>
              </a:rPr>
              <a:t>Movie Maker</a:t>
            </a:r>
            <a:r>
              <a:rPr lang="zh-TW" altLang="en-US" sz="2000" dirty="0">
                <a:latin typeface="Calibri" pitchFamily="34" charset="0"/>
              </a:rPr>
              <a:t>、</a:t>
            </a:r>
            <a:r>
              <a:rPr lang="en-US" altLang="zh-TW" sz="2000" dirty="0">
                <a:latin typeface="Calibri" pitchFamily="34" charset="0"/>
              </a:rPr>
              <a:t>Corel </a:t>
            </a:r>
            <a:r>
              <a:rPr lang="en-US" altLang="zh-TW" sz="2000" dirty="0" err="1">
                <a:latin typeface="Calibri" pitchFamily="34" charset="0"/>
              </a:rPr>
              <a:t>VideoStudio</a:t>
            </a:r>
            <a:r>
              <a:rPr lang="zh-TW" altLang="en-US" sz="2000" dirty="0">
                <a:latin typeface="Calibri" pitchFamily="34" charset="0"/>
              </a:rPr>
              <a:t>、</a:t>
            </a:r>
            <a:r>
              <a:rPr lang="en-US" altLang="zh-TW" sz="2000" dirty="0">
                <a:latin typeface="Calibri" pitchFamily="34" charset="0"/>
              </a:rPr>
              <a:t>Adobe Premiere</a:t>
            </a:r>
            <a:r>
              <a:rPr lang="zh-TW" altLang="en-US" sz="2000" dirty="0">
                <a:latin typeface="Calibri" pitchFamily="34" charset="0"/>
              </a:rPr>
              <a:t>、</a:t>
            </a:r>
            <a:r>
              <a:rPr lang="en-US" altLang="zh-TW" sz="2000" dirty="0">
                <a:latin typeface="Calibri" pitchFamily="34" charset="0"/>
              </a:rPr>
              <a:t>Apple iMovie</a:t>
            </a:r>
            <a:r>
              <a:rPr lang="zh-TW" altLang="en-US" sz="2000" dirty="0">
                <a:latin typeface="Calibri" pitchFamily="34" charset="0"/>
              </a:rPr>
              <a:t>等。</a:t>
            </a:r>
            <a:endParaRPr lang="zh-HK" altLang="en-US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192088"/>
            <a:ext cx="18732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圓角矩形 17"/>
          <p:cNvSpPr/>
          <p:nvPr/>
        </p:nvSpPr>
        <p:spPr>
          <a:xfrm>
            <a:off x="857250" y="17843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867810" y="1664694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276350" y="1820863"/>
            <a:ext cx="3222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>
                <a:latin typeface="Calibri" pitchFamily="34" charset="0"/>
                <a:ea typeface="微軟正黑體" pitchFamily="34" charset="-120"/>
              </a:rPr>
              <a:t>Movie Maker 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的操作介面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463" name="文字方塊 4"/>
          <p:cNvSpPr txBox="1">
            <a:spLocks noChangeArrowheads="1"/>
          </p:cNvSpPr>
          <p:nvPr/>
        </p:nvSpPr>
        <p:spPr bwMode="auto">
          <a:xfrm>
            <a:off x="1390650" y="752475"/>
            <a:ext cx="628015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Calibri" pitchFamily="34" charset="0"/>
              </a:rPr>
              <a:t>運用視像編輯軟件</a:t>
            </a:r>
            <a:r>
              <a:rPr lang="en-US" altLang="zh-TW" sz="2000" dirty="0">
                <a:latin typeface="Calibri" pitchFamily="34" charset="0"/>
              </a:rPr>
              <a:t>Movie Maker </a:t>
            </a:r>
            <a:r>
              <a:rPr lang="zh-TW" altLang="en-US" sz="2000" dirty="0">
                <a:latin typeface="Calibri" pitchFamily="34" charset="0"/>
              </a:rPr>
              <a:t>來製作一段以「香港美景」為主題的視像。</a:t>
            </a:r>
            <a:endParaRPr lang="zh-HK" altLang="en-US" sz="2000" dirty="0">
              <a:latin typeface="Calibri" pitchFamily="34" charset="0"/>
            </a:endParaRPr>
          </a:p>
        </p:txBody>
      </p:sp>
      <p:pic>
        <p:nvPicPr>
          <p:cNvPr id="11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6157913"/>
            <a:ext cx="15589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Softwar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CF7FB"/>
              </a:clrFrom>
              <a:clrTo>
                <a:srgbClr val="FCF7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6151563"/>
            <a:ext cx="1524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2425700"/>
            <a:ext cx="7750175" cy="374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T04_14_moviemak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858625" y="1008063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674813" y="45720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686449" y="330895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2097088" y="476250"/>
            <a:ext cx="29083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以檔案名「香港美景」來儲存專案至多媒體材料的同一資料夾內。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88" y="39688"/>
            <a:ext cx="1912937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 15"/>
          <p:cNvSpPr/>
          <p:nvPr/>
        </p:nvSpPr>
        <p:spPr>
          <a:xfrm>
            <a:off x="822325" y="25987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7" name="矩形 16"/>
          <p:cNvSpPr/>
          <p:nvPr/>
        </p:nvSpPr>
        <p:spPr>
          <a:xfrm>
            <a:off x="822325" y="2503488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3990975"/>
            <a:ext cx="8091488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群組 2"/>
          <p:cNvGrpSpPr>
            <a:grpSpLocks/>
          </p:cNvGrpSpPr>
          <p:nvPr/>
        </p:nvGrpSpPr>
        <p:grpSpPr bwMode="auto">
          <a:xfrm>
            <a:off x="1166813" y="2355850"/>
            <a:ext cx="7677150" cy="1603375"/>
            <a:chOff x="1279888" y="2546431"/>
            <a:chExt cx="7676264" cy="1602810"/>
          </a:xfrm>
        </p:grpSpPr>
        <p:sp>
          <p:nvSpPr>
            <p:cNvPr id="23563" name="文字方塊 18"/>
            <p:cNvSpPr txBox="1">
              <a:spLocks noChangeArrowheads="1"/>
            </p:cNvSpPr>
            <p:nvPr/>
          </p:nvSpPr>
          <p:spPr bwMode="auto">
            <a:xfrm>
              <a:off x="1279888" y="2685361"/>
              <a:ext cx="7676264" cy="1463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於功能區上按 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	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　  或於腳本窗格內，點選                                       。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/>
              </a:r>
              <a:b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</a:b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於</a:t>
              </a:r>
              <a:r>
                <a:rPr lang="zh-TW" altLang="en-US" sz="2000" dirty="0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新增視訊與相片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視窗內，選取所需的視訊和相片，然後按</a:t>
              </a:r>
              <a:r>
                <a:rPr lang="zh-TW" altLang="en-US" sz="2000" b="1" dirty="0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開啟舊檔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。</a:t>
              </a:r>
              <a:endParaRPr lang="zh-HK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3564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0850" y="2546431"/>
              <a:ext cx="655463" cy="643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5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1966" y="2815798"/>
              <a:ext cx="2409825" cy="35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2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449" y="3453998"/>
            <a:ext cx="15589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58850" y="58420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56709" y="453442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" name="群組 1"/>
          <p:cNvGrpSpPr>
            <a:grpSpLocks/>
          </p:cNvGrpSpPr>
          <p:nvPr/>
        </p:nvGrpSpPr>
        <p:grpSpPr bwMode="auto">
          <a:xfrm>
            <a:off x="1368425" y="458788"/>
            <a:ext cx="5984875" cy="1006475"/>
            <a:chOff x="1279888" y="1734095"/>
            <a:chExt cx="6549213" cy="1006443"/>
          </a:xfrm>
        </p:grpSpPr>
        <p:sp>
          <p:nvSpPr>
            <p:cNvPr id="24589" name="文字方塊 26"/>
            <p:cNvSpPr txBox="1">
              <a:spLocks noChangeArrowheads="1"/>
            </p:cNvSpPr>
            <p:nvPr/>
          </p:nvSpPr>
          <p:spPr bwMode="auto">
            <a:xfrm>
              <a:off x="1279888" y="1734096"/>
              <a:ext cx="6549213" cy="1006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於功能區上按      ，於</a:t>
              </a:r>
              <a:r>
                <a:rPr lang="zh-TW" altLang="en-US" sz="2000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新增音樂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視窗內，選取所需音樂，然後按</a:t>
              </a:r>
              <a:r>
                <a:rPr lang="en-US" altLang="zh-TW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Open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。</a:t>
              </a:r>
              <a:endParaRPr lang="zh-HK" altLang="en-US" sz="200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459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3833" y="1734095"/>
              <a:ext cx="418779" cy="490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1444625"/>
            <a:ext cx="5108575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矩形 2"/>
          <p:cNvSpPr>
            <a:spLocks noChangeArrowheads="1"/>
          </p:cNvSpPr>
          <p:nvPr/>
        </p:nvSpPr>
        <p:spPr bwMode="auto">
          <a:xfrm>
            <a:off x="1587500" y="4937125"/>
            <a:ext cx="597376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分割剪輯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我們可以利用</a:t>
            </a:r>
            <a:r>
              <a:rPr lang="zh-TW" altLang="en-US" sz="2000" dirty="0">
                <a:solidFill>
                  <a:srgbClr val="FF1515"/>
                </a:solidFill>
                <a:latin typeface="微軟正黑體" pitchFamily="34" charset="-120"/>
                <a:ea typeface="微軟正黑體" pitchFamily="34" charset="-120"/>
              </a:rPr>
              <a:t>分割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功能，把視訊分割為兩個較小的片段，以便移除不必要的片段或加入特別效果。</a:t>
            </a:r>
          </a:p>
        </p:txBody>
      </p:sp>
      <p:sp>
        <p:nvSpPr>
          <p:cNvPr id="10" name="圓角矩形 9"/>
          <p:cNvSpPr/>
          <p:nvPr/>
        </p:nvSpPr>
        <p:spPr>
          <a:xfrm>
            <a:off x="1147763" y="500697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1153558" y="4908640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3119438" y="5140325"/>
            <a:ext cx="604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 dirty="0">
                <a:solidFill>
                  <a:srgbClr val="006600"/>
                </a:solidFill>
                <a:latin typeface="Calibri" pitchFamily="34" charset="0"/>
              </a:rPr>
              <a:t>Split</a:t>
            </a:r>
            <a:endParaRPr lang="zh-HK" altLang="en-US" sz="16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3" name="文字方塊 12" descr="poButton"/>
          <p:cNvSpPr txBox="1">
            <a:spLocks noChangeArrowheads="1"/>
          </p:cNvSpPr>
          <p:nvPr/>
        </p:nvSpPr>
        <p:spPr bwMode="auto">
          <a:xfrm>
            <a:off x="3152775" y="5526088"/>
            <a:ext cx="701675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sp300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675" y="35163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266825" y="568325"/>
            <a:ext cx="6548438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新細明體" pitchFamily="18" charset="-120"/>
              </a:rPr>
              <a:t>首先選取需要分割的視訊，然後按預覽視窗內的</a:t>
            </a:r>
            <a:r>
              <a:rPr lang="zh-TW" altLang="en-US" sz="2000" b="1">
                <a:solidFill>
                  <a:srgbClr val="0066FF"/>
                </a:solidFill>
                <a:latin typeface="新細明體" pitchFamily="18" charset="-120"/>
              </a:rPr>
              <a:t>播放</a:t>
            </a:r>
            <a:r>
              <a:rPr lang="zh-TW" altLang="en-US" sz="2000">
                <a:latin typeface="新細明體" pitchFamily="18" charset="-120"/>
              </a:rPr>
              <a:t>鈕，確定分割位置，在功能區內按</a:t>
            </a:r>
            <a:r>
              <a:rPr lang="zh-TW" altLang="en-US" sz="2000" b="1">
                <a:solidFill>
                  <a:srgbClr val="0066FF"/>
                </a:solidFill>
                <a:latin typeface="新細明體" pitchFamily="18" charset="-120"/>
              </a:rPr>
              <a:t>分割</a:t>
            </a:r>
            <a:r>
              <a:rPr lang="zh-TW" altLang="en-US" sz="2000">
                <a:latin typeface="新細明體" pitchFamily="18" charset="-120"/>
              </a:rPr>
              <a:t>，便可把視訊分割為兩個視訊，然後可按需要對視訊進行複製或移除。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2195513"/>
            <a:ext cx="7285038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08050" y="8207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18610" y="688563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330325" y="758825"/>
            <a:ext cx="708025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音樂處理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(1)</a:t>
            </a:r>
            <a:r>
              <a:rPr lang="zh-TW" altLang="en-US" sz="2000" dirty="0">
                <a:latin typeface="新細明體" pitchFamily="18" charset="-120"/>
              </a:rPr>
              <a:t>   我們可以利用</a:t>
            </a:r>
            <a:r>
              <a:rPr lang="zh-TW" altLang="en-US" sz="2000" dirty="0">
                <a:solidFill>
                  <a:srgbClr val="0066FF"/>
                </a:solidFill>
                <a:latin typeface="新細明體" pitchFamily="18" charset="-120"/>
              </a:rPr>
              <a:t>音樂工具</a:t>
            </a:r>
            <a:r>
              <a:rPr lang="zh-TW" altLang="en-US" sz="2000" dirty="0">
                <a:latin typeface="新細明體" pitchFamily="18" charset="-120"/>
              </a:rPr>
              <a:t>內的功能，調整音樂的音量大小、  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Tw Cen MT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       播放效果、設定開始和結束時間等。</a:t>
            </a:r>
            <a:endParaRPr lang="en-US" altLang="zh-TW" sz="2000" dirty="0">
              <a:latin typeface="新細明體" pitchFamily="18" charset="-120"/>
            </a:endParaRPr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2641600"/>
            <a:ext cx="8666162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293813" y="1323975"/>
            <a:ext cx="6656387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AutoNum type="arabicParenBoth" startAt="2"/>
            </a:pPr>
            <a:r>
              <a:rPr lang="zh-TW" altLang="en-US" sz="2000" dirty="0">
                <a:latin typeface="新細明體" pitchFamily="18" charset="-120"/>
              </a:rPr>
              <a:t>另外，若原始視像檔包含聲音，可運用視訊工具內的  </a:t>
            </a:r>
            <a:r>
              <a:rPr lang="zh-TW" altLang="en-US" sz="2000" dirty="0">
                <a:solidFill>
                  <a:srgbClr val="0066FF"/>
                </a:solidFill>
                <a:latin typeface="新細明體" pitchFamily="18" charset="-120"/>
              </a:rPr>
              <a:t>視訊音量</a:t>
            </a:r>
            <a:r>
              <a:rPr lang="zh-TW" altLang="en-US" sz="2000" dirty="0">
                <a:latin typeface="新細明體" pitchFamily="18" charset="-120"/>
              </a:rPr>
              <a:t>，把原有聲音調整至靜音。</a:t>
            </a: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2741613"/>
            <a:ext cx="5919787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717550" y="8461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715410" y="739363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165225" y="733425"/>
            <a:ext cx="295275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38200" indent="-3810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764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336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908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480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052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9624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新增字幕和參與名單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(1)  </a:t>
            </a:r>
            <a:r>
              <a:rPr lang="zh-TW" altLang="en-US" sz="2000" dirty="0">
                <a:latin typeface="新細明體" pitchFamily="18" charset="-120"/>
              </a:rPr>
              <a:t>我們可以按需要在影 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片的適當位置加上字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幕。在選取適當位置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後，按功能區內的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字</a:t>
            </a:r>
            <a:endParaRPr lang="en-US" altLang="zh-TW" sz="2000" b="1" dirty="0">
              <a:solidFill>
                <a:srgbClr val="0066FF"/>
              </a:solidFill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b="1" dirty="0">
                <a:solidFill>
                  <a:srgbClr val="0066FF"/>
                </a:solidFill>
                <a:latin typeface="新細明體" pitchFamily="18" charset="-120"/>
              </a:rPr>
              <a:t>       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幕</a:t>
            </a:r>
            <a:r>
              <a:rPr lang="zh-TW" altLang="en-US" sz="2000" dirty="0">
                <a:latin typeface="新細明體" pitchFamily="18" charset="-120"/>
              </a:rPr>
              <a:t>，輸入主題「香港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 </a:t>
            </a:r>
            <a:r>
              <a:rPr lang="zh-TW" altLang="en-US" sz="2000" dirty="0">
                <a:latin typeface="新細明體" pitchFamily="18" charset="-120"/>
              </a:rPr>
              <a:t>美景」。</a:t>
            </a:r>
            <a:endParaRPr lang="en-US" altLang="zh-TW" sz="2000" dirty="0">
              <a:latin typeface="新細明體" pitchFamily="18" charset="-12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408488" y="4535488"/>
            <a:ext cx="37703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 dirty="0">
                <a:latin typeface="新細明體" pitchFamily="18" charset="-120"/>
              </a:rPr>
              <a:t>(2)</a:t>
            </a:r>
            <a:r>
              <a:rPr lang="zh-TW" altLang="en-US" sz="2000" dirty="0">
                <a:latin typeface="新細明體" pitchFamily="18" charset="-120"/>
              </a:rPr>
              <a:t> 我們亦可點選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參與名單</a:t>
            </a:r>
            <a:r>
              <a:rPr lang="zh-TW" altLang="en-US" sz="2000" dirty="0">
                <a:latin typeface="新細明體" pitchFamily="18" charset="-120"/>
              </a:rPr>
              <a:t>， </a:t>
            </a:r>
            <a:endParaRPr lang="en-US" altLang="zh-TW" sz="2000" dirty="0">
              <a:latin typeface="新細明體" pitchFamily="18" charset="-12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於影片末</a:t>
            </a:r>
            <a:r>
              <a:rPr lang="zh-TW" altLang="en-US" sz="2000" dirty="0" smtClean="0">
                <a:latin typeface="新細明體" pitchFamily="18" charset="-120"/>
              </a:rPr>
              <a:t>段</a:t>
            </a:r>
            <a:r>
              <a:rPr lang="zh-TW" altLang="en-US" sz="2000" dirty="0" smtClean="0">
                <a:latin typeface="新細明體" pitchFamily="18" charset="-120"/>
              </a:rPr>
              <a:t>按需要</a:t>
            </a:r>
            <a:r>
              <a:rPr lang="zh-TW" altLang="en-US" sz="2000" dirty="0" smtClean="0">
                <a:latin typeface="新細明體" pitchFamily="18" charset="-120"/>
              </a:rPr>
              <a:t>加入資訊</a:t>
            </a:r>
            <a:r>
              <a:rPr lang="zh-TW" altLang="en-US" sz="2000" dirty="0">
                <a:latin typeface="新細明體" pitchFamily="18" charset="-120"/>
              </a:rPr>
              <a:t>。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725488"/>
            <a:ext cx="4205287" cy="32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8" y="4108450"/>
            <a:ext cx="2376487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33450" y="9858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31310" y="879063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279525" y="860425"/>
            <a:ext cx="73755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>
                <a:latin typeface="新細明體" pitchFamily="18" charset="-120"/>
              </a:rPr>
              <a:t>視訊效果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>
                <a:latin typeface="新細明體" pitchFamily="18" charset="-120"/>
              </a:rPr>
              <a:t>我們可按需要在不同的剪輯上加入各種視訊效果，例如</a:t>
            </a:r>
            <a:r>
              <a:rPr lang="zh-TW" altLang="en-US" sz="2000" b="1">
                <a:solidFill>
                  <a:srgbClr val="0066FF"/>
                </a:solidFill>
                <a:latin typeface="新細明體" pitchFamily="18" charset="-120"/>
              </a:rPr>
              <a:t>轉換效果</a:t>
            </a:r>
            <a:r>
              <a:rPr lang="zh-TW" altLang="en-US" sz="2000">
                <a:latin typeface="新細明體" pitchFamily="18" charset="-120"/>
              </a:rPr>
              <a:t>（或稱過渡效果）和</a:t>
            </a:r>
            <a:r>
              <a:rPr lang="zh-TW" altLang="en-US" sz="2000" b="1">
                <a:solidFill>
                  <a:srgbClr val="0066FF"/>
                </a:solidFill>
                <a:latin typeface="新細明體" pitchFamily="18" charset="-120"/>
              </a:rPr>
              <a:t>取景位置調整及縮放</a:t>
            </a:r>
            <a:r>
              <a:rPr lang="zh-TW" altLang="en-US" sz="2000">
                <a:latin typeface="新細明體" pitchFamily="18" charset="-120"/>
              </a:rPr>
              <a:t>。我們只需選取指定的片段或圖片，按適當的特效按鈕，然後在預覽視窗內預覽效果。</a:t>
            </a:r>
            <a:endParaRPr lang="en-US" altLang="zh-TW" sz="2000">
              <a:latin typeface="新細明體" pitchFamily="18" charset="-120"/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238" y="3014663"/>
            <a:ext cx="6294437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33450" y="5413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64684" y="423565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368425" y="504825"/>
            <a:ext cx="68580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匯出影片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完成影片編輯後，我們可以把影片</a:t>
            </a:r>
            <a:r>
              <a:rPr lang="zh-TW" altLang="en-US" sz="2000" dirty="0">
                <a:solidFill>
                  <a:srgbClr val="FF1515"/>
                </a:solidFill>
                <a:latin typeface="新細明體" pitchFamily="18" charset="-120"/>
              </a:rPr>
              <a:t>匯出</a:t>
            </a:r>
            <a:r>
              <a:rPr lang="zh-TW" altLang="en-US" sz="2000" dirty="0">
                <a:latin typeface="新細明體" pitchFamily="18" charset="-120"/>
              </a:rPr>
              <a:t>成</a:t>
            </a:r>
            <a:r>
              <a:rPr lang="en-US" altLang="zh-TW" sz="2000" dirty="0">
                <a:latin typeface="新細明體" pitchFamily="18" charset="-120"/>
              </a:rPr>
              <a:t>WMV</a:t>
            </a:r>
            <a:r>
              <a:rPr lang="zh-TW" altLang="en-US" sz="2000" dirty="0">
                <a:latin typeface="新細明體" pitchFamily="18" charset="-120"/>
              </a:rPr>
              <a:t>格式，然後儲存。</a:t>
            </a:r>
            <a:endParaRPr lang="en-US" altLang="zh-TW" sz="2000" dirty="0">
              <a:latin typeface="新細明體" pitchFamily="18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381125" y="1851025"/>
            <a:ext cx="67976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(1)  </a:t>
            </a:r>
            <a:r>
              <a:rPr lang="zh-TW" altLang="en-US" sz="2000" dirty="0">
                <a:latin typeface="新細明體" pitchFamily="18" charset="-120"/>
              </a:rPr>
              <a:t>按功能區內的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儲存影片</a:t>
            </a:r>
            <a:r>
              <a:rPr lang="zh-TW" altLang="en-US" sz="2000" dirty="0">
                <a:latin typeface="新細明體" pitchFamily="18" charset="-120"/>
              </a:rPr>
              <a:t>，選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電腦</a:t>
            </a:r>
            <a:r>
              <a:rPr lang="zh-TW" altLang="en-US" sz="2000" dirty="0">
                <a:latin typeface="新細明體" pitchFamily="18" charset="-120"/>
              </a:rPr>
              <a:t>。於</a:t>
            </a:r>
            <a:r>
              <a:rPr lang="zh-TW" altLang="en-US" sz="2000" dirty="0">
                <a:solidFill>
                  <a:srgbClr val="0066FF"/>
                </a:solidFill>
                <a:latin typeface="新細明體" pitchFamily="18" charset="-120"/>
              </a:rPr>
              <a:t>儲存影片</a:t>
            </a:r>
            <a:r>
              <a:rPr lang="zh-TW" altLang="en-US" sz="2000" dirty="0">
                <a:latin typeface="新細明體" pitchFamily="18" charset="-120"/>
              </a:rPr>
              <a:t>視窗內，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 </a:t>
            </a:r>
            <a:r>
              <a:rPr lang="zh-TW" altLang="en-US" sz="2000" dirty="0">
                <a:latin typeface="新細明體" pitchFamily="18" charset="-120"/>
              </a:rPr>
              <a:t>輸入檔案名稱及指定儲存位置，然後儲存。</a:t>
            </a:r>
            <a:endParaRPr lang="en-US" altLang="zh-TW" sz="2000" dirty="0">
              <a:latin typeface="新細明體" pitchFamily="18" charset="-120"/>
            </a:endParaRPr>
          </a:p>
        </p:txBody>
      </p:sp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5113338" y="719138"/>
            <a:ext cx="804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Export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2" name="文字方塊 11" descr="poButton"/>
          <p:cNvSpPr txBox="1">
            <a:spLocks noChangeArrowheads="1"/>
          </p:cNvSpPr>
          <p:nvPr/>
        </p:nvSpPr>
        <p:spPr bwMode="auto">
          <a:xfrm>
            <a:off x="5265738" y="1076325"/>
            <a:ext cx="520700" cy="3667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5" y="2905125"/>
            <a:ext cx="6665913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e_ex303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713" y="29051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90588" y="850900"/>
            <a:ext cx="65039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 dirty="0">
                <a:latin typeface="新細明體" pitchFamily="18" charset="-120"/>
              </a:rPr>
              <a:t>(2) </a:t>
            </a:r>
            <a:r>
              <a:rPr lang="zh-TW" altLang="en-US" sz="2000" dirty="0">
                <a:latin typeface="新細明體" pitchFamily="18" charset="-120"/>
              </a:rPr>
              <a:t>電腦完成影片儲存後，我們只需按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播放</a:t>
            </a:r>
            <a:r>
              <a:rPr lang="zh-TW" altLang="en-US" sz="2000" dirty="0">
                <a:latin typeface="新細明體" pitchFamily="18" charset="-120"/>
              </a:rPr>
              <a:t>鈕，便可播放  </a:t>
            </a:r>
            <a:endParaRPr lang="en-US" altLang="zh-TW" sz="2000" dirty="0">
              <a:latin typeface="新細明體" pitchFamily="18" charset="-12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影片。</a:t>
            </a:r>
          </a:p>
        </p:txBody>
      </p:sp>
      <p:pic>
        <p:nvPicPr>
          <p:cNvPr id="1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5735638"/>
            <a:ext cx="177165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325" y="2007610"/>
            <a:ext cx="7810500" cy="2447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3475" y="946150"/>
            <a:ext cx="7353300" cy="54419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20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擷取視像的方法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zh-TW" altLang="en-US" sz="1900" smtClean="0">
                <a:effectLst/>
              </a:rPr>
              <a:t>我們可利用具備拍攝功能的裝置，例如數碼視像攝錄機、數碼相機、智能電話、平板電腦、網絡攝影機等，擷取所需視像。另外，亦可從網上下載視像檔案，以作編輯或其他用途。</a:t>
            </a:r>
            <a:endParaRPr lang="zh-TW" altLang="en-US" sz="220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iryo UI" pitchFamily="34" charset="-128"/>
              <a:ea typeface="Meiryo UI" pitchFamily="34" charset="-128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20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常見的視像檔案格式</a:t>
            </a:r>
            <a:endParaRPr lang="en-US" altLang="zh-TW" sz="1900" smtClean="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2"/>
            </a:pPr>
            <a:r>
              <a:rPr lang="zh-TW" altLang="en-US" sz="1900" smtClean="0">
                <a:effectLst/>
              </a:rPr>
              <a:t>檔案格式包括</a:t>
            </a:r>
            <a:r>
              <a:rPr lang="en-US" altLang="zh-TW" sz="1900" smtClean="0">
                <a:effectLst/>
              </a:rPr>
              <a:t>AVI</a:t>
            </a:r>
            <a:r>
              <a:rPr lang="zh-TW" altLang="en-US" sz="1900" smtClean="0">
                <a:effectLst/>
              </a:rPr>
              <a:t>、</a:t>
            </a:r>
            <a:r>
              <a:rPr lang="en-US" altLang="zh-TW" sz="1900" smtClean="0">
                <a:effectLst/>
              </a:rPr>
              <a:t>MPEG</a:t>
            </a:r>
            <a:r>
              <a:rPr lang="zh-TW" altLang="en-US" sz="1900" smtClean="0">
                <a:effectLst/>
              </a:rPr>
              <a:t>、</a:t>
            </a:r>
            <a:r>
              <a:rPr lang="en-US" altLang="zh-TW" sz="1900" smtClean="0">
                <a:effectLst/>
              </a:rPr>
              <a:t>WMV</a:t>
            </a:r>
            <a:r>
              <a:rPr lang="zh-TW" altLang="en-US" sz="1900" smtClean="0">
                <a:effectLst/>
              </a:rPr>
              <a:t>和</a:t>
            </a:r>
            <a:r>
              <a:rPr lang="en-US" altLang="zh-TW" sz="1900" smtClean="0">
                <a:effectLst/>
              </a:rPr>
              <a:t>MOV</a:t>
            </a:r>
            <a:r>
              <a:rPr lang="zh-TW" altLang="en-US" sz="1900" smtClean="0">
                <a:effectLst/>
              </a:rPr>
              <a:t>等。</a:t>
            </a:r>
            <a:endParaRPr lang="en-US" altLang="zh-TW" sz="1900" smtClean="0">
              <a:effectLst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20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數碼視像的基本設定</a:t>
            </a:r>
            <a:endParaRPr lang="en-US" altLang="zh-TW" sz="2200" smtClean="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3"/>
            </a:pPr>
            <a:r>
              <a:rPr lang="zh-TW" altLang="en-US" sz="1900" smtClean="0">
                <a:effectLst/>
              </a:rPr>
              <a:t>解像度：按像素的數量和像素的密度而定。像素愈多，或像素的密度愈高，解像度就愈高。解像度愈高，畫質愈高，檔案大小亦愈大。</a:t>
            </a:r>
            <a:endParaRPr lang="en-US" altLang="zh-TW" sz="19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150813"/>
            <a:ext cx="2874963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55675" y="1276350"/>
            <a:ext cx="7353300" cy="39560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4"/>
            </a:pPr>
            <a:r>
              <a:rPr lang="zh-TW" altLang="en-US" sz="1900" smtClean="0">
                <a:effectLst/>
              </a:rPr>
              <a:t>影格速率（幀速率）：即每秒所播放的影格數量。當影格速率愈高，視像的流暢度相對愈佳，但檔案大小會增加。</a:t>
            </a:r>
            <a:endParaRPr lang="en-US" altLang="zh-TW" sz="1900" smtClean="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4"/>
            </a:pPr>
            <a:r>
              <a:rPr lang="zh-TW" altLang="en-US" sz="1900" smtClean="0">
                <a:effectLst/>
              </a:rPr>
              <a:t>屏幕大小：不同播放裝置有不同的屏幕大小，屏幕愈大，影像便會放大，但像素若沒有相應增多，影像便會變得模糊。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None/>
            </a:pPr>
            <a:r>
              <a:rPr lang="zh-TW" altLang="en-US" sz="220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編輯和處理視像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zh-TW" altLang="en-US" sz="1900" smtClean="0">
                <a:effectLst/>
              </a:rPr>
              <a:t>利用視像編輯軟件，我們可以在電腦上進行視像剪輯、製作字幕、配樂和加上特效等。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endParaRPr lang="en-US" altLang="zh-TW" sz="19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3796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88900"/>
            <a:ext cx="2989263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81063" y="844550"/>
            <a:ext cx="3319462" cy="701675"/>
          </a:xfrm>
        </p:spPr>
        <p:txBody>
          <a:bodyPr/>
          <a:lstStyle/>
          <a:p>
            <a:pPr>
              <a:defRPr/>
            </a:pPr>
            <a:r>
              <a:rPr lang="zh-TW" altLang="en-US" sz="2800" dirty="0" smtClean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一、鞏固</a:t>
            </a: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知識練習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4819" name="Content Placeholder 5"/>
          <p:cNvSpPr>
            <a:spLocks noGrp="1"/>
          </p:cNvSpPr>
          <p:nvPr>
            <p:ph idx="1"/>
          </p:nvPr>
        </p:nvSpPr>
        <p:spPr bwMode="auto">
          <a:xfrm>
            <a:off x="862013" y="1363663"/>
            <a:ext cx="7793037" cy="47926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000" dirty="0" smtClean="0">
                <a:effectLst/>
                <a:latin typeface="新細明體" pitchFamily="18" charset="-120"/>
              </a:rPr>
              <a:t>在橫線上填寫適當的答案。</a:t>
            </a:r>
            <a:endParaRPr lang="en-US" altLang="zh-TW" sz="2000" dirty="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 smtClean="0">
                <a:effectLst/>
                <a:latin typeface="新細明體" pitchFamily="18" charset="-120"/>
              </a:rPr>
              <a:t> 寫出三項能夠擷取視像的裝置。</a:t>
            </a:r>
            <a:r>
              <a:rPr lang="en-US" altLang="zh-TW" sz="2000" dirty="0" smtClean="0">
                <a:effectLst/>
                <a:latin typeface="新細明體" pitchFamily="18" charset="-120"/>
              </a:rPr>
              <a:t/>
            </a:r>
            <a:br>
              <a:rPr lang="en-US" altLang="zh-TW" sz="2000" dirty="0" smtClean="0">
                <a:effectLst/>
                <a:latin typeface="新細明體" pitchFamily="18" charset="-120"/>
              </a:rPr>
            </a:br>
            <a:r>
              <a:rPr lang="en-US" altLang="zh-TW" sz="2000" dirty="0" smtClean="0">
                <a:effectLst/>
                <a:latin typeface="新細明體" pitchFamily="18" charset="-120"/>
              </a:rPr>
              <a:t/>
            </a:r>
            <a:br>
              <a:rPr lang="en-US" altLang="zh-TW" sz="2000" dirty="0" smtClean="0">
                <a:effectLst/>
                <a:latin typeface="新細明體" pitchFamily="18" charset="-120"/>
              </a:rPr>
            </a:br>
            <a:r>
              <a:rPr lang="en-US" altLang="zh-TW" sz="2000" dirty="0" smtClean="0">
                <a:effectLst/>
                <a:latin typeface="新細明體" pitchFamily="18" charset="-120"/>
              </a:rPr>
              <a:t>     </a:t>
            </a:r>
            <a:r>
              <a:rPr lang="en-US" altLang="zh-TW" sz="2000" u="sng" dirty="0" smtClean="0">
                <a:effectLst/>
                <a:latin typeface="新細明體" pitchFamily="18" charset="-120"/>
              </a:rPr>
              <a:t>								</a:t>
            </a:r>
            <a:endParaRPr lang="en-US" altLang="zh-TW" sz="2000" dirty="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 smtClean="0">
                <a:effectLst/>
                <a:latin typeface="新細明體" pitchFamily="18" charset="-120"/>
              </a:rPr>
              <a:t> 試舉出三種常見的視像檔案格式。</a:t>
            </a:r>
            <a:r>
              <a:rPr lang="en-US" altLang="zh-TW" sz="2000" dirty="0" smtClean="0">
                <a:effectLst/>
                <a:latin typeface="新細明體" pitchFamily="18" charset="-120"/>
              </a:rPr>
              <a:t/>
            </a:r>
            <a:br>
              <a:rPr lang="en-US" altLang="zh-TW" sz="2000" dirty="0" smtClean="0">
                <a:effectLst/>
                <a:latin typeface="新細明體" pitchFamily="18" charset="-120"/>
              </a:rPr>
            </a:br>
            <a:r>
              <a:rPr lang="en-US" altLang="zh-TW" sz="2000" dirty="0" smtClean="0">
                <a:effectLst/>
                <a:latin typeface="新細明體" pitchFamily="18" charset="-120"/>
              </a:rPr>
              <a:t/>
            </a:r>
            <a:br>
              <a:rPr lang="en-US" altLang="zh-TW" sz="2000" dirty="0" smtClean="0">
                <a:effectLst/>
                <a:latin typeface="新細明體" pitchFamily="18" charset="-120"/>
              </a:rPr>
            </a:br>
            <a:r>
              <a:rPr lang="en-US" altLang="zh-TW" sz="2000" dirty="0" smtClean="0">
                <a:effectLst/>
                <a:latin typeface="新細明體" pitchFamily="18" charset="-120"/>
              </a:rPr>
              <a:t>     </a:t>
            </a:r>
            <a:r>
              <a:rPr lang="en-US" altLang="zh-TW" sz="2000" u="sng" dirty="0" smtClean="0">
                <a:effectLst/>
                <a:latin typeface="新細明體" pitchFamily="18" charset="-120"/>
              </a:rPr>
              <a:t>								</a:t>
            </a:r>
            <a:endParaRPr lang="en-US" altLang="zh-TW" sz="2000" dirty="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 smtClean="0">
                <a:effectLst/>
                <a:latin typeface="新細明體" pitchFamily="18" charset="-120"/>
              </a:rPr>
              <a:t> 香港常用的高清電視的影格速率（幀速率）是   </a:t>
            </a:r>
            <a:r>
              <a:rPr lang="en-US" altLang="zh-TW" sz="2000" u="sng" dirty="0" smtClean="0">
                <a:effectLst/>
                <a:latin typeface="新細明體" pitchFamily="18" charset="-120"/>
              </a:rPr>
              <a:t>	        </a:t>
            </a:r>
            <a:r>
              <a:rPr lang="zh-TW" altLang="en-US" sz="2000" dirty="0" smtClean="0">
                <a:effectLst/>
                <a:latin typeface="新細明體" pitchFamily="18" charset="-120"/>
              </a:rPr>
              <a:t>。</a:t>
            </a:r>
            <a:endParaRPr lang="en-US" altLang="zh-TW" sz="2000" dirty="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 smtClean="0">
                <a:effectLst/>
                <a:latin typeface="新細明體" pitchFamily="18" charset="-120"/>
              </a:rPr>
              <a:t> 解像度是按畫面中  </a:t>
            </a:r>
            <a:r>
              <a:rPr lang="en-US" altLang="zh-TW" sz="2000" u="sng" dirty="0" smtClean="0">
                <a:effectLst/>
                <a:latin typeface="新細明體" pitchFamily="18" charset="-120"/>
              </a:rPr>
              <a:t>		</a:t>
            </a:r>
            <a:r>
              <a:rPr lang="zh-TW" altLang="en-US" sz="2000" dirty="0" smtClean="0">
                <a:effectLst/>
                <a:latin typeface="新細明體" pitchFamily="18" charset="-120"/>
              </a:rPr>
              <a:t> 的數量或密度所定。</a:t>
            </a:r>
            <a:endParaRPr lang="en-US" altLang="zh-TW" sz="2000" dirty="0" smtClean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 smtClean="0">
                <a:effectLst/>
                <a:latin typeface="新細明體" pitchFamily="18" charset="-120"/>
              </a:rPr>
              <a:t> 試舉出兩個常見的影像編輯軟件。</a:t>
            </a:r>
            <a:r>
              <a:rPr lang="en-US" altLang="zh-TW" sz="2000" dirty="0" smtClean="0">
                <a:effectLst/>
                <a:latin typeface="新細明體" pitchFamily="18" charset="-120"/>
              </a:rPr>
              <a:t/>
            </a:r>
            <a:br>
              <a:rPr lang="en-US" altLang="zh-TW" sz="2000" dirty="0" smtClean="0">
                <a:effectLst/>
                <a:latin typeface="新細明體" pitchFamily="18" charset="-120"/>
              </a:rPr>
            </a:br>
            <a:r>
              <a:rPr lang="en-US" altLang="zh-TW" sz="2000" dirty="0" smtClean="0">
                <a:effectLst/>
                <a:latin typeface="新細明體" pitchFamily="18" charset="-120"/>
              </a:rPr>
              <a:t/>
            </a:r>
            <a:br>
              <a:rPr lang="en-US" altLang="zh-TW" sz="2000" dirty="0" smtClean="0">
                <a:effectLst/>
                <a:latin typeface="新細明體" pitchFamily="18" charset="-120"/>
              </a:rPr>
            </a:br>
            <a:r>
              <a:rPr lang="en-US" altLang="zh-TW" sz="2000" dirty="0" smtClean="0">
                <a:effectLst/>
                <a:latin typeface="新細明體" pitchFamily="18" charset="-120"/>
              </a:rPr>
              <a:t>      </a:t>
            </a:r>
            <a:r>
              <a:rPr lang="en-US" altLang="zh-TW" sz="2000" u="sng" dirty="0" smtClean="0">
                <a:effectLst/>
                <a:latin typeface="新細明體" pitchFamily="18" charset="-120"/>
              </a:rPr>
              <a:t>								</a:t>
            </a:r>
            <a:endParaRPr lang="zh-TW" altLang="en-US" sz="2000" dirty="0" smtClean="0">
              <a:effectLst/>
              <a:latin typeface="新細明體" pitchFamily="18" charset="-120"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文字方塊 2"/>
          <p:cNvSpPr txBox="1">
            <a:spLocks noChangeArrowheads="1"/>
          </p:cNvSpPr>
          <p:nvPr/>
        </p:nvSpPr>
        <p:spPr bwMode="auto">
          <a:xfrm>
            <a:off x="1285875" y="2562225"/>
            <a:ext cx="7366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600">
                <a:solidFill>
                  <a:srgbClr val="FF1515"/>
                </a:solidFill>
                <a:latin typeface="Calibri" pitchFamily="34" charset="0"/>
              </a:rPr>
              <a:t>智能電話、平板電腦、數碼相機、網絡攝影機。（其中三項，或其他合理答案）</a:t>
            </a:r>
            <a:endParaRPr lang="zh-HK" altLang="en-US" sz="16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4823" name="文字方塊 5"/>
          <p:cNvSpPr txBox="1">
            <a:spLocks noChangeArrowheads="1"/>
          </p:cNvSpPr>
          <p:nvPr/>
        </p:nvSpPr>
        <p:spPr bwMode="auto">
          <a:xfrm>
            <a:off x="1350963" y="3636963"/>
            <a:ext cx="4175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AVI</a:t>
            </a: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MPEG</a:t>
            </a: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WMV</a:t>
            </a: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MOV </a:t>
            </a: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等。（其中三項）</a:t>
            </a:r>
          </a:p>
        </p:txBody>
      </p:sp>
      <p:sp>
        <p:nvSpPr>
          <p:cNvPr id="34824" name="文字方塊 6"/>
          <p:cNvSpPr txBox="1">
            <a:spLocks noChangeArrowheads="1"/>
          </p:cNvSpPr>
          <p:nvPr/>
        </p:nvSpPr>
        <p:spPr bwMode="auto">
          <a:xfrm>
            <a:off x="6875463" y="4114800"/>
            <a:ext cx="688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50 fps</a:t>
            </a:r>
            <a:endParaRPr lang="zh-HK" altLang="en-US" sz="16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4825" name="文字方塊 7"/>
          <p:cNvSpPr txBox="1">
            <a:spLocks noChangeArrowheads="1"/>
          </p:cNvSpPr>
          <p:nvPr/>
        </p:nvSpPr>
        <p:spPr bwMode="auto">
          <a:xfrm>
            <a:off x="3752850" y="4495800"/>
            <a:ext cx="5953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像素</a:t>
            </a:r>
          </a:p>
        </p:txBody>
      </p:sp>
      <p:sp>
        <p:nvSpPr>
          <p:cNvPr id="34826" name="文字方塊 8"/>
          <p:cNvSpPr txBox="1">
            <a:spLocks noChangeArrowheads="1"/>
          </p:cNvSpPr>
          <p:nvPr/>
        </p:nvSpPr>
        <p:spPr bwMode="auto">
          <a:xfrm>
            <a:off x="1322243" y="5552788"/>
            <a:ext cx="76866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 dirty="0">
                <a:solidFill>
                  <a:srgbClr val="FF1515"/>
                </a:solidFill>
                <a:latin typeface="Calibri" pitchFamily="34" charset="0"/>
              </a:rPr>
              <a:t>Adobe </a:t>
            </a:r>
            <a:r>
              <a:rPr lang="en-US" altLang="zh-HK" sz="1600" dirty="0" smtClean="0">
                <a:solidFill>
                  <a:srgbClr val="FF1515"/>
                </a:solidFill>
                <a:latin typeface="Calibri" pitchFamily="34" charset="0"/>
              </a:rPr>
              <a:t>Premiere, </a:t>
            </a:r>
            <a:r>
              <a:rPr lang="en-US" altLang="zh-HK" sz="1600" dirty="0">
                <a:solidFill>
                  <a:srgbClr val="FF1515"/>
                </a:solidFill>
                <a:latin typeface="Calibri" pitchFamily="34" charset="0"/>
              </a:rPr>
              <a:t>Movie Maker, Corel Video Studio, Corel Media Studio </a:t>
            </a:r>
            <a:r>
              <a:rPr lang="zh-HK" altLang="en-US" sz="1600" dirty="0">
                <a:solidFill>
                  <a:srgbClr val="FF1515"/>
                </a:solidFill>
                <a:latin typeface="Calibri" pitchFamily="34" charset="0"/>
              </a:rPr>
              <a:t>等。（其中兩項）</a:t>
            </a:r>
          </a:p>
        </p:txBody>
      </p:sp>
      <p:sp>
        <p:nvSpPr>
          <p:cNvPr id="13" name="圓角矩形 12"/>
          <p:cNvSpPr/>
          <p:nvPr/>
        </p:nvSpPr>
        <p:spPr>
          <a:xfrm>
            <a:off x="1306513" y="2562225"/>
            <a:ext cx="7146925" cy="338138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5" name="圓角矩形 14"/>
          <p:cNvSpPr/>
          <p:nvPr/>
        </p:nvSpPr>
        <p:spPr>
          <a:xfrm>
            <a:off x="1350963" y="3636963"/>
            <a:ext cx="7008812" cy="338137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6570663" y="4114800"/>
            <a:ext cx="1328737" cy="338138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4" name="圓角矩形 23"/>
          <p:cNvSpPr/>
          <p:nvPr/>
        </p:nvSpPr>
        <p:spPr>
          <a:xfrm>
            <a:off x="3479800" y="4495800"/>
            <a:ext cx="1155700" cy="338138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6" name="圓角矩形 25"/>
          <p:cNvSpPr/>
          <p:nvPr/>
        </p:nvSpPr>
        <p:spPr>
          <a:xfrm>
            <a:off x="1413885" y="5536620"/>
            <a:ext cx="7407129" cy="339725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7" name="圓角矩形 56" descr="poButton"/>
          <p:cNvSpPr/>
          <p:nvPr/>
        </p:nvSpPr>
        <p:spPr>
          <a:xfrm>
            <a:off x="1382279" y="5579485"/>
            <a:ext cx="7378700" cy="33972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8" name="圓角矩形 57" descr="poButton"/>
          <p:cNvSpPr/>
          <p:nvPr/>
        </p:nvSpPr>
        <p:spPr>
          <a:xfrm>
            <a:off x="3479800" y="4495800"/>
            <a:ext cx="1155700" cy="33813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9" name="圓角矩形 58" descr="poButton"/>
          <p:cNvSpPr/>
          <p:nvPr/>
        </p:nvSpPr>
        <p:spPr>
          <a:xfrm>
            <a:off x="6570663" y="4114800"/>
            <a:ext cx="1328737" cy="33813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60" name="圓角矩形 59" descr="poButton"/>
          <p:cNvSpPr/>
          <p:nvPr/>
        </p:nvSpPr>
        <p:spPr>
          <a:xfrm>
            <a:off x="1350963" y="3636963"/>
            <a:ext cx="7008812" cy="33813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61" name="圓角矩形 60" descr="poButton"/>
          <p:cNvSpPr/>
          <p:nvPr/>
        </p:nvSpPr>
        <p:spPr>
          <a:xfrm>
            <a:off x="1306513" y="2562225"/>
            <a:ext cx="7146925" cy="33813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 animBg="1"/>
      <p:bldP spid="15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55675" y="1397000"/>
            <a:ext cx="3225800" cy="701675"/>
          </a:xfrm>
        </p:spPr>
        <p:txBody>
          <a:bodyPr/>
          <a:lstStyle/>
          <a:p>
            <a:pPr algn="just">
              <a:defRPr/>
            </a:pPr>
            <a:r>
              <a:rPr lang="zh-TW" altLang="en-US" sz="2800" dirty="0" smtClean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二、應用練習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5843" name="文字方塊 1"/>
          <p:cNvSpPr txBox="1">
            <a:spLocks noChangeArrowheads="1"/>
          </p:cNvSpPr>
          <p:nvPr/>
        </p:nvSpPr>
        <p:spPr bwMode="auto">
          <a:xfrm>
            <a:off x="1576388" y="2144713"/>
            <a:ext cx="64436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>
                <a:latin typeface="微軟正黑體" pitchFamily="34" charset="-120"/>
                <a:ea typeface="微軟正黑體" pitchFamily="34" charset="-120"/>
              </a:rPr>
              <a:t>試拍攝一段約三至五分鐘有關推廣校園環保的宣傳短片，並利用擷取工具將它傳送至電腦。（注意擷取影片時的解像度、影格速率及屏幕大小）</a:t>
            </a:r>
          </a:p>
        </p:txBody>
      </p:sp>
      <p:sp>
        <p:nvSpPr>
          <p:cNvPr id="1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269875"/>
            <a:ext cx="3027362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5346700"/>
            <a:ext cx="15589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847725" y="863600"/>
            <a:ext cx="3225800" cy="701675"/>
          </a:xfrm>
        </p:spPr>
        <p:txBody>
          <a:bodyPr/>
          <a:lstStyle/>
          <a:p>
            <a:pPr algn="just">
              <a:defRPr/>
            </a:pP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三、延伸</a:t>
            </a:r>
            <a:r>
              <a:rPr lang="zh-TW" altLang="en-US" sz="2800" dirty="0" smtClean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活動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6869" name="文字方塊 5"/>
          <p:cNvSpPr txBox="1">
            <a:spLocks noChangeArrowheads="1"/>
          </p:cNvSpPr>
          <p:nvPr/>
        </p:nvSpPr>
        <p:spPr bwMode="auto">
          <a:xfrm>
            <a:off x="1296988" y="1576388"/>
            <a:ext cx="6829425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試分組利用三個不同的影像編輯軟件擷取相同的影片，比較它們的優點與缺點，並在班中匯報及分享。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36870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5" y="2700338"/>
            <a:ext cx="7361238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8421" y="1206942"/>
            <a:ext cx="7429500" cy="2511835"/>
          </a:xfrm>
        </p:spPr>
        <p:txBody>
          <a:bodyPr/>
          <a:lstStyle/>
          <a:p>
            <a:pPr algn="ctr">
              <a:defRPr/>
            </a:pPr>
            <a:r>
              <a:rPr lang="en-US" altLang="zh-HK" sz="4800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r>
              <a:rPr lang="zh-HK" altLang="en-US" sz="4800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完</a:t>
            </a:r>
            <a:r>
              <a:rPr lang="en-US" altLang="zh-HK" sz="4800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endParaRPr lang="zh-HK" altLang="en-US" sz="4800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4"/>
          <p:cNvSpPr txBox="1">
            <a:spLocks/>
          </p:cNvSpPr>
          <p:nvPr/>
        </p:nvSpPr>
        <p:spPr bwMode="auto">
          <a:xfrm>
            <a:off x="1011238" y="2859088"/>
            <a:ext cx="6979371" cy="1989137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kumimoji="0" lang="zh-TW" altLang="en-US" smtClean="0">
                <a:effectLst/>
              </a:rPr>
              <a:t>如使用流式傳輸的視像，則需要把解像度降低，例如</a:t>
            </a:r>
            <a:r>
              <a:rPr kumimoji="0" lang="en-US" altLang="zh-TW" smtClean="0">
                <a:effectLst/>
              </a:rPr>
              <a:t>640×480</a:t>
            </a:r>
            <a:r>
              <a:rPr kumimoji="0" lang="zh-TW" altLang="en-US" smtClean="0">
                <a:effectLst/>
              </a:rPr>
              <a:t>，以降低檔案大小及下載時間。</a:t>
            </a:r>
            <a:endParaRPr kumimoji="0" lang="zh-TW" altLang="en-US" dirty="0" smtClean="0">
              <a:effectLst/>
            </a:endParaRPr>
          </a:p>
        </p:txBody>
      </p:sp>
      <p:sp>
        <p:nvSpPr>
          <p:cNvPr id="5" name="矩形 4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339195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6979371" cy="19891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effectLst/>
              </a:rPr>
              <a:t>在擷取視像時，我們必須小心選擇影格速率，在保持畫質的同時，亦要注意檔案大小。</a:t>
            </a:r>
            <a:endParaRPr lang="zh-TW" altLang="en-US" dirty="0" smtClean="0">
              <a:effectLst/>
            </a:endParaRP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178552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6027737" cy="19891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mtClean="0">
                <a:effectLst/>
              </a:rPr>
              <a:t>教師可指出視像還講究聲音的質素，當採樣頻率和解析度愈大，聲音的質素愈高， 但檔案大小亦愈大。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6697662" cy="19891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教師提醒學生，下載</a:t>
            </a:r>
            <a:r>
              <a:rPr lang="en-US" altLang="zh-TW" sz="2000" smtClean="0">
                <a:effectLst/>
              </a:rPr>
              <a:t>YouTube</a:t>
            </a:r>
            <a:r>
              <a:rPr lang="zh-TW" altLang="en-US" sz="2000" smtClean="0">
                <a:effectLst/>
              </a:rPr>
              <a:t>影片或會牽涉版權問題，所有下載的影片只適宜作個人觀看用途，未經版權持有人同意，不得發佈或轉載，以免觸犯法例。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994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2011363"/>
            <a:ext cx="20859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內容版面配置區 4"/>
          <p:cNvSpPr>
            <a:spLocks noGrp="1"/>
          </p:cNvSpPr>
          <p:nvPr>
            <p:ph idx="1"/>
          </p:nvPr>
        </p:nvSpPr>
        <p:spPr bwMode="auto">
          <a:xfrm>
            <a:off x="1125538" y="2511425"/>
            <a:ext cx="5783262" cy="18002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mtClean="0">
                <a:effectLst/>
              </a:rPr>
              <a:t>老師可要求學生於上課前先搜集相關的相片、視像和音樂。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4096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749425"/>
            <a:ext cx="23018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內容版面配置區 4"/>
          <p:cNvSpPr>
            <a:spLocks noGrp="1"/>
          </p:cNvSpPr>
          <p:nvPr>
            <p:ph idx="1"/>
          </p:nvPr>
        </p:nvSpPr>
        <p:spPr bwMode="auto">
          <a:xfrm>
            <a:off x="1125538" y="2511425"/>
            <a:ext cx="5783262" cy="18002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effectLst/>
              </a:rPr>
              <a:t>可以按鍵盤上的</a:t>
            </a:r>
            <a:r>
              <a:rPr lang="en-US" altLang="zh-TW" dirty="0">
                <a:effectLst/>
              </a:rPr>
              <a:t>Ctrl</a:t>
            </a:r>
            <a:r>
              <a:rPr lang="zh-TW" altLang="en-US" dirty="0">
                <a:effectLst/>
              </a:rPr>
              <a:t>或</a:t>
            </a:r>
            <a:r>
              <a:rPr lang="en-US" altLang="zh-TW" dirty="0">
                <a:effectLst/>
              </a:rPr>
              <a:t>Shift</a:t>
            </a:r>
            <a:r>
              <a:rPr lang="zh-TW" altLang="en-US" dirty="0">
                <a:effectLst/>
              </a:rPr>
              <a:t>鍵來選取多張圖片和視訊。</a:t>
            </a:r>
            <a:endParaRPr lang="zh-TW" altLang="en-US" dirty="0" smtClean="0">
              <a:effectLst/>
            </a:endParaRP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4096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749425"/>
            <a:ext cx="23018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50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內容版面配置區 4"/>
          <p:cNvSpPr>
            <a:spLocks noGrp="1"/>
          </p:cNvSpPr>
          <p:nvPr>
            <p:ph idx="1"/>
          </p:nvPr>
        </p:nvSpPr>
        <p:spPr bwMode="auto">
          <a:xfrm>
            <a:off x="935038" y="1725613"/>
            <a:ext cx="7154862" cy="4208462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TW" altLang="en-US" sz="2200" dirty="0" smtClean="0">
                <a:effectLst/>
              </a:rPr>
              <a:t>在製作影片時，我們還可利用「圖層」</a:t>
            </a:r>
            <a:r>
              <a:rPr lang="en-US" altLang="zh-TW" sz="2200" dirty="0" smtClean="0">
                <a:effectLst/>
              </a:rPr>
              <a:t>(Layer) </a:t>
            </a:r>
            <a:r>
              <a:rPr lang="zh-TW" altLang="en-US" sz="2200" dirty="0" smtClean="0">
                <a:effectLst/>
              </a:rPr>
              <a:t>功能，把文字、圖片或影片放在原有影片上，達至「畫中畫」的效果。</a:t>
            </a:r>
            <a:endParaRPr lang="en-US" altLang="zh-TW" sz="2200" dirty="0" smtClean="0">
              <a:effectLst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TW" altLang="en-US" sz="2200" dirty="0" smtClean="0">
                <a:effectLst/>
              </a:rPr>
              <a:t>由於</a:t>
            </a:r>
            <a:r>
              <a:rPr lang="en-US" altLang="zh-TW" sz="2200" dirty="0" smtClean="0">
                <a:effectLst/>
              </a:rPr>
              <a:t>Movie Maker </a:t>
            </a:r>
            <a:r>
              <a:rPr lang="zh-TW" altLang="en-US" sz="2200" dirty="0" smtClean="0">
                <a:effectLst/>
              </a:rPr>
              <a:t>是一個初階的影片編輯軟件，未有提供圖層功能。</a:t>
            </a:r>
          </a:p>
          <a:p>
            <a:pPr algn="just">
              <a:lnSpc>
                <a:spcPct val="150000"/>
              </a:lnSpc>
              <a:defRPr/>
            </a:pPr>
            <a:r>
              <a:rPr lang="zh-TW" altLang="en-US" sz="2200" dirty="0" smtClean="0">
                <a:effectLst/>
              </a:rPr>
              <a:t>若要運用圖層功能製作影片特效， 我們可運用進階的影片編輯軟件，例如：</a:t>
            </a:r>
            <a:r>
              <a:rPr lang="en-US" altLang="zh-TW" sz="2200" dirty="0" smtClean="0">
                <a:effectLst/>
              </a:rPr>
              <a:t>Adobe Premiere </a:t>
            </a:r>
            <a:r>
              <a:rPr lang="zh-TW" altLang="en-US" sz="2200" dirty="0" smtClean="0">
                <a:effectLst/>
              </a:rPr>
              <a:t>、</a:t>
            </a:r>
            <a:r>
              <a:rPr lang="en-US" altLang="zh-TW" sz="2200" dirty="0" smtClean="0">
                <a:effectLst/>
              </a:rPr>
              <a:t>VSDC Free Video Editor </a:t>
            </a:r>
            <a:r>
              <a:rPr lang="zh-TW" altLang="en-US" sz="2200" dirty="0" smtClean="0">
                <a:effectLst/>
              </a:rPr>
              <a:t>等。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4198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1133475"/>
            <a:ext cx="21875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內容版面配置區 4"/>
          <p:cNvSpPr>
            <a:spLocks noGrp="1"/>
          </p:cNvSpPr>
          <p:nvPr>
            <p:ph idx="1"/>
          </p:nvPr>
        </p:nvSpPr>
        <p:spPr bwMode="auto">
          <a:xfrm>
            <a:off x="998538" y="2805113"/>
            <a:ext cx="6061075" cy="15430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50000"/>
              </a:lnSpc>
            </a:pPr>
            <a:r>
              <a:rPr lang="zh-TW" altLang="en-US" smtClean="0">
                <a:effectLst/>
              </a:rPr>
              <a:t>老師可利用此活動進行跨學科活動。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4301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668338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5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6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44037" name="文字方塊 6"/>
          <p:cNvSpPr txBox="1">
            <a:spLocks noChangeArrowheads="1"/>
          </p:cNvSpPr>
          <p:nvPr/>
        </p:nvSpPr>
        <p:spPr bwMode="auto">
          <a:xfrm>
            <a:off x="922338" y="1595438"/>
            <a:ext cx="6904037" cy="280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 dirty="0" smtClean="0">
                <a:latin typeface="Calibri" pitchFamily="34" charset="0"/>
              </a:rPr>
              <a:t>近年</a:t>
            </a:r>
            <a:r>
              <a:rPr lang="zh-TW" altLang="en-US" dirty="0">
                <a:latin typeface="Calibri" pitchFamily="34" charset="0"/>
              </a:rPr>
              <a:t>，數碼視像攝錄機能夠把視像儲存為數碼格式，並以記憶卡來取代磁帶作為</a:t>
            </a:r>
            <a:r>
              <a:rPr lang="zh-TW" altLang="en-US" dirty="0">
                <a:solidFill>
                  <a:srgbClr val="FF0000"/>
                </a:solidFill>
                <a:latin typeface="Calibri" pitchFamily="34" charset="0"/>
              </a:rPr>
              <a:t>儲存設備</a:t>
            </a:r>
            <a:r>
              <a:rPr lang="zh-TW" altLang="en-US" dirty="0">
                <a:latin typeface="Calibri" pitchFamily="34" charset="0"/>
              </a:rPr>
              <a:t>，然後直接以</a:t>
            </a:r>
            <a:r>
              <a:rPr lang="en-US" altLang="zh-TW" dirty="0">
                <a:latin typeface="Calibri" pitchFamily="34" charset="0"/>
              </a:rPr>
              <a:t>USB</a:t>
            </a:r>
            <a:r>
              <a:rPr lang="zh-TW" altLang="en-US" dirty="0">
                <a:latin typeface="Calibri" pitchFamily="34" charset="0"/>
              </a:rPr>
              <a:t>傳輸線把數碼視像攝錄機連接至電腦的</a:t>
            </a:r>
            <a:r>
              <a:rPr lang="en-US" altLang="zh-TW" dirty="0">
                <a:latin typeface="Calibri" pitchFamily="34" charset="0"/>
              </a:rPr>
              <a:t>USB</a:t>
            </a:r>
            <a:r>
              <a:rPr lang="zh-TW" altLang="en-US" dirty="0">
                <a:latin typeface="Calibri" pitchFamily="34" charset="0"/>
              </a:rPr>
              <a:t>連接埠，能快捷地傳輸至電腦作剪輯及播放用途。</a:t>
            </a:r>
            <a:endParaRPr lang="zh-HK" altLang="en-US" dirty="0">
              <a:latin typeface="Calibri" pitchFamily="34" charset="0"/>
            </a:endParaRPr>
          </a:p>
        </p:txBody>
      </p:sp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5977314" y="2592700"/>
            <a:ext cx="1597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 dirty="0">
                <a:solidFill>
                  <a:srgbClr val="006600"/>
                </a:solidFill>
                <a:latin typeface="Calibri" pitchFamily="34" charset="0"/>
              </a:rPr>
              <a:t>Storage Device</a:t>
            </a:r>
            <a:endParaRPr lang="zh-HK" altLang="en-US" sz="18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7" name="文字方塊 6" descr="poButton"/>
          <p:cNvSpPr txBox="1">
            <a:spLocks noChangeArrowheads="1"/>
          </p:cNvSpPr>
          <p:nvPr/>
        </p:nvSpPr>
        <p:spPr bwMode="auto">
          <a:xfrm>
            <a:off x="6178361" y="2295044"/>
            <a:ext cx="1182688" cy="3540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st308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525" y="34845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668338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45061" name="文字方塊 6"/>
          <p:cNvSpPr txBox="1">
            <a:spLocks noChangeArrowheads="1"/>
          </p:cNvSpPr>
          <p:nvPr/>
        </p:nvSpPr>
        <p:spPr bwMode="auto">
          <a:xfrm>
            <a:off x="1116013" y="1477963"/>
            <a:ext cx="59737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解像度的意思，是指畫面中的寬和高的像素數目。</a:t>
            </a:r>
            <a:endParaRPr lang="zh-HK" altLang="en-US">
              <a:latin typeface="Calibri" pitchFamily="34" charset="0"/>
            </a:endParaRPr>
          </a:p>
        </p:txBody>
      </p:sp>
      <p:pic>
        <p:nvPicPr>
          <p:cNvPr id="45062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B3D5F1"/>
              </a:clrFrom>
              <a:clrTo>
                <a:srgbClr val="B3D5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2997200"/>
            <a:ext cx="4446588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電路">
  <a:themeElements>
    <a:clrScheme name="世外桃源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電路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電路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AF2032D61DE3347BDF5BB5AEFD17F9E" ma:contentTypeVersion="" ma:contentTypeDescription="建立新的文件。" ma:contentTypeScope="" ma:versionID="9d88dad35aab171c2b4b5a99526a40fd">
  <xsd:schema xmlns:xsd="http://www.w3.org/2001/XMLSchema" xmlns:xs="http://www.w3.org/2001/XMLSchema" xmlns:p="http://schemas.microsoft.com/office/2006/metadata/properties" xmlns:ns2="d92bf57f-f12e-42a1-9dd2-5180cfec1890" xmlns:ns3="ef428e9f-7ade-44ae-9e1b-1d459736e6a9" xmlns:ns4="8d2ee2cc-583f-4606-8f8f-22ef468f7afa" targetNamespace="http://schemas.microsoft.com/office/2006/metadata/properties" ma:root="true" ma:fieldsID="b0d69331533bc34d0d1e6b77b8c38e4b" ns2:_="" ns3:_="" ns4:_="">
    <xsd:import namespace="d92bf57f-f12e-42a1-9dd2-5180cfec1890"/>
    <xsd:import namespace="ef428e9f-7ade-44ae-9e1b-1d459736e6a9"/>
    <xsd:import namespace="8d2ee2cc-583f-4606-8f8f-22ef468f7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2bf57f-f12e-42a1-9dd2-5180cfec1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影像標籤" ma:readOnly="false" ma:fieldId="{5cf76f15-5ced-4ddc-b409-7134ff3c332f}" ma:taxonomyMulti="true" ma:sspId="f0b181ea-99ed-4ae2-9fe3-2cf08be48b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28e9f-7ade-44ae-9e1b-1d459736e6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ee2cc-583f-4606-8f8f-22ef468f7af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6f7bc1a-d006-463c-82a5-cf89e6fd8c36}" ma:internalName="TaxCatchAll" ma:showField="CatchAllData" ma:web="8d2ee2cc-583f-4606-8f8f-22ef468f7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0544BD-179D-423E-BD6C-A1C1FB286E98}"/>
</file>

<file path=customXml/itemProps2.xml><?xml version="1.0" encoding="utf-8"?>
<ds:datastoreItem xmlns:ds="http://schemas.openxmlformats.org/officeDocument/2006/customXml" ds:itemID="{B2E20DEE-7E27-4C04-9070-F5ED3C0BD2E0}"/>
</file>

<file path=docProps/app.xml><?xml version="1.0" encoding="utf-8"?>
<Properties xmlns="http://schemas.openxmlformats.org/officeDocument/2006/extended-properties" xmlns:vt="http://schemas.openxmlformats.org/officeDocument/2006/docPropsVTypes">
  <Template>電路</Template>
  <TotalTime>3869</TotalTime>
  <Words>1831</Words>
  <Application>Microsoft Office PowerPoint</Application>
  <PresentationFormat>如螢幕大小 (4:3)</PresentationFormat>
  <Paragraphs>187</Paragraphs>
  <Slides>38</Slides>
  <Notes>0</Notes>
  <HiddenSlides>0</HiddenSlides>
  <MMClips>7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47" baseType="lpstr">
      <vt:lpstr>AdobeMingStd-Light</vt:lpstr>
      <vt:lpstr>Meiryo UI</vt:lpstr>
      <vt:lpstr>Tw Cen MT</vt:lpstr>
      <vt:lpstr>微軟正黑體</vt:lpstr>
      <vt:lpstr>新細明體</vt:lpstr>
      <vt:lpstr>Arial</vt:lpstr>
      <vt:lpstr>Calibri</vt:lpstr>
      <vt:lpstr>Trebuchet MS</vt:lpstr>
      <vt:lpstr>電路</vt:lpstr>
      <vt:lpstr>課堂簡報（教師版）   IT04&amp;14 單元六 視像</vt:lpstr>
      <vt:lpstr>目錄</vt:lpstr>
      <vt:lpstr>PowerPoint 簡報</vt:lpstr>
      <vt:lpstr>6.1 擷取視像的方法</vt:lpstr>
      <vt:lpstr>6.2 視像的檔案格式</vt:lpstr>
      <vt:lpstr>6.3 數碼視像的基本設定</vt:lpstr>
      <vt:lpstr>PowerPoint 簡報</vt:lpstr>
      <vt:lpstr>PowerPoint 簡報</vt:lpstr>
      <vt:lpstr>PowerPoint 簡報</vt:lpstr>
      <vt:lpstr>PowerPoint 簡報</vt:lpstr>
      <vt:lpstr>PowerPoint 簡報</vt:lpstr>
      <vt:lpstr>6.4 編輯和處理視像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一、鞏固知識練習</vt:lpstr>
      <vt:lpstr>二、應用練習</vt:lpstr>
      <vt:lpstr>三、延伸活動</vt:lpstr>
      <vt:lpstr>-完-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單元一 電腦概念</dc:title>
  <dc:creator>Michael Ng</dc:creator>
  <cp:lastModifiedBy>Michael Ng</cp:lastModifiedBy>
  <cp:revision>482</cp:revision>
  <dcterms:created xsi:type="dcterms:W3CDTF">2014-10-31T06:09:22Z</dcterms:created>
  <dcterms:modified xsi:type="dcterms:W3CDTF">2016-08-26T04:38:33Z</dcterms:modified>
</cp:coreProperties>
</file>