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3"/>
  </p:sldMasterIdLst>
  <p:notesMasterIdLst>
    <p:notesMasterId r:id="rId42"/>
  </p:notesMasterIdLst>
  <p:sldIdLst>
    <p:sldId id="256" r:id="rId4"/>
    <p:sldId id="257" r:id="rId5"/>
    <p:sldId id="413" r:id="rId6"/>
    <p:sldId id="317" r:id="rId7"/>
    <p:sldId id="414" r:id="rId8"/>
    <p:sldId id="380" r:id="rId9"/>
    <p:sldId id="418" r:id="rId10"/>
    <p:sldId id="396" r:id="rId11"/>
    <p:sldId id="397" r:id="rId12"/>
    <p:sldId id="415" r:id="rId13"/>
    <p:sldId id="417" r:id="rId14"/>
    <p:sldId id="325" r:id="rId15"/>
    <p:sldId id="322" r:id="rId16"/>
    <p:sldId id="416" r:id="rId17"/>
    <p:sldId id="400" r:id="rId18"/>
    <p:sldId id="399" r:id="rId19"/>
    <p:sldId id="402" r:id="rId20"/>
    <p:sldId id="403" r:id="rId21"/>
    <p:sldId id="324" r:id="rId22"/>
    <p:sldId id="404" r:id="rId23"/>
    <p:sldId id="405" r:id="rId24"/>
    <p:sldId id="406" r:id="rId25"/>
    <p:sldId id="407" r:id="rId26"/>
    <p:sldId id="408" r:id="rId27"/>
    <p:sldId id="409" r:id="rId28"/>
    <p:sldId id="333" r:id="rId29"/>
    <p:sldId id="347" r:id="rId30"/>
    <p:sldId id="334" r:id="rId31"/>
    <p:sldId id="410" r:id="rId32"/>
    <p:sldId id="348" r:id="rId33"/>
    <p:sldId id="411" r:id="rId34"/>
    <p:sldId id="278" r:id="rId35"/>
    <p:sldId id="412" r:id="rId36"/>
    <p:sldId id="315" r:id="rId37"/>
    <p:sldId id="361" r:id="rId38"/>
    <p:sldId id="394" r:id="rId39"/>
    <p:sldId id="398" r:id="rId40"/>
    <p:sldId id="401" r:id="rId41"/>
  </p:sldIdLst>
  <p:sldSz cx="9144000" cy="6858000" type="screen4x3"/>
  <p:notesSz cx="6858000" cy="9144000"/>
  <p:defaultTextStyle>
    <a:defPPr>
      <a:defRPr lang="zh-HK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1515"/>
    <a:srgbClr val="0066FF"/>
    <a:srgbClr val="BE0206"/>
    <a:srgbClr val="FD676B"/>
    <a:srgbClr val="910104"/>
    <a:srgbClr val="CCFFCC"/>
    <a:srgbClr val="F8E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61" autoAdjust="0"/>
    <p:restoredTop sz="94027" autoAdjust="0"/>
  </p:normalViewPr>
  <p:slideViewPr>
    <p:cSldViewPr snapToGrid="0">
      <p:cViewPr varScale="1">
        <p:scale>
          <a:sx n="70" d="100"/>
          <a:sy n="70" d="100"/>
        </p:scale>
        <p:origin x="873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D0808-BE64-4583-B1FF-32B3C1C50B0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B9945-08C4-4340-BFB2-70A4023F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B9945-08C4-4340-BFB2-70A4023F05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82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grpSp>
        <p:nvGrpSpPr>
          <p:cNvPr id="5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/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5800725" y="541020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DF16E-4DE0-4641-B07B-1DFB45347ABA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8" y="5410200"/>
            <a:ext cx="3843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275" y="5410200"/>
            <a:ext cx="5794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CE09D-0DA6-4244-9E58-51AA42258980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71116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4F11A-588D-4784-811E-2E3F7B68814C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20AC9-361B-4253-859C-BE51268DAB5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93022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/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8D39A-0C0D-4DC5-A13B-51290293B951}" type="datetimeFigureOut">
              <a:rPr lang="zh-HK" altLang="en-US"/>
              <a:pPr>
                <a:defRPr/>
              </a:pPr>
              <a:t>21/11/2023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7BD3C-3C25-4472-A0C8-94E7A48B6320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26482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48083-B3F3-4C34-8A29-74AB8620AEFC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F8B9F-585A-4446-A375-B4E3B8F5A61D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58313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B25C9-FD83-45CA-938C-472140A2B0A9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E9A5C-2451-4634-8470-F4888DEAE6FC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3925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9B498-77AC-4A1D-AEC8-FF1F16143750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608EE-78F4-4EF6-B70C-7E8C37A04696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87174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DB0CD-BE58-41B0-8EF9-1315A20970E5}" type="datetimeFigureOut">
              <a:rPr lang="zh-HK" altLang="en-US"/>
              <a:pPr>
                <a:defRPr/>
              </a:pPr>
              <a:t>21/11/2023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BEB06-EE75-4E87-B371-D79F4F90EB21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5781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9D4B4-DA8D-4F74-BB23-7084C80CE3CC}" type="datetimeFigureOut">
              <a:rPr lang="zh-HK" altLang="en-US"/>
              <a:pPr>
                <a:defRPr/>
              </a:pPr>
              <a:t>21/11/2023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4D119-D5F7-4798-82E2-F8776B2A983F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38468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defRPr lang="en-US"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D65E3-D305-4B73-870D-2BDD7EA648A7}" type="datetimeFigureOut">
              <a:rPr lang="zh-HK" altLang="en-US"/>
              <a:pPr>
                <a:defRPr/>
              </a:pPr>
              <a:t>21/11/2023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E08A8-1FD5-42E4-A144-27005EA07DEB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27697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EDFC8-B427-4081-BDC1-DB7D09EBCAF8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0FD6A-5A9D-4EBD-B741-7011C07E23D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11239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80019-5BB8-4370-9665-33635789B581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CE94A-AA24-4AE6-9FF2-5E5847B8CDD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519629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1"/>
          <p:cNvSpPr txBox="1"/>
          <p:nvPr/>
        </p:nvSpPr>
        <p:spPr>
          <a:xfrm>
            <a:off x="696913" y="719138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“</a:t>
            </a:r>
          </a:p>
        </p:txBody>
      </p:sp>
      <p:sp>
        <p:nvSpPr>
          <p:cNvPr id="6" name="TextBox 52"/>
          <p:cNvSpPr txBox="1"/>
          <p:nvPr/>
        </p:nvSpPr>
        <p:spPr>
          <a:xfrm>
            <a:off x="7816850" y="2765425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A28B4-7A12-4A3D-9409-60EECC89840A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0AE5A-7594-4FC5-A93E-37C05480B6EB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161063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FE298-B7EA-4CB0-B783-7C147C43F157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988D1-D214-4D7E-9CF7-A48BB56DB82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934917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4DB27-7C25-45D6-8B59-B440069A0E20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CBF0F-CEB2-4612-8459-EFB67860465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688799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47085-0C45-4099-A09E-442FD8157406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4292E-00F5-4F29-BD2E-AD2704BD29DA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227188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D068A-F93E-48D7-A77D-CAE7320ADB40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8685A-8FC7-47FC-AD1C-2319C2E584D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638219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F5898-BA52-4056-A8FE-F968F670886A}" type="datetimeFigureOut">
              <a:rPr lang="zh-HK" altLang="en-US"/>
              <a:pPr>
                <a:defRPr/>
              </a:pPr>
              <a:t>21/11/2023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D379A-25C7-4A94-8613-ADE1E38C3874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76887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4288" y="0"/>
            <a:ext cx="9042401" cy="6858000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663" y="2249488"/>
            <a:ext cx="7429500" cy="354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763" y="58832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15AB37C1-685E-4575-AA89-9080876008F3}" type="datetimeFigureOut">
              <a:rPr lang="en-US"/>
              <a:pPr>
                <a:defRPr/>
              </a:pPr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5663" y="5883275"/>
            <a:ext cx="4679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313" y="5883275"/>
            <a:ext cx="577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DA823B1-1AD9-4720-8CD3-BDD2AE56ABA3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8" r:id="rId1"/>
    <p:sldLayoutId id="2147484609" r:id="rId2"/>
    <p:sldLayoutId id="2147484619" r:id="rId3"/>
    <p:sldLayoutId id="2147484610" r:id="rId4"/>
    <p:sldLayoutId id="2147484611" r:id="rId5"/>
    <p:sldLayoutId id="2147484612" r:id="rId6"/>
    <p:sldLayoutId id="2147484620" r:id="rId7"/>
    <p:sldLayoutId id="2147484621" r:id="rId8"/>
    <p:sldLayoutId id="2147484622" r:id="rId9"/>
    <p:sldLayoutId id="2147484613" r:id="rId10"/>
    <p:sldLayoutId id="2147484614" r:id="rId11"/>
    <p:sldLayoutId id="2147484623" r:id="rId12"/>
    <p:sldLayoutId id="2147484615" r:id="rId13"/>
    <p:sldLayoutId id="2147484616" r:id="rId14"/>
    <p:sldLayoutId id="2147484624" r:id="rId15"/>
    <p:sldLayoutId id="2147484617" r:id="rId16"/>
    <p:sldLayoutId id="2147484625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effectLst>
            <a:outerShdw blurRad="114300" dist="38100" dir="2700000" algn="tl">
              <a:srgbClr val="000000">
                <a:alpha val="26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itchFamily="34" charset="0"/>
        <a:buChar char="•"/>
        <a:defRPr sz="24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20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slide" Target="slide34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openxmlformats.org/officeDocument/2006/relationships/slide" Target="slide29.xml"/><Relationship Id="rId4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2P-vU5EHBY?feature=oembed" TargetMode="External"/><Relationship Id="rId4" Type="http://schemas.openxmlformats.org/officeDocument/2006/relationships/hyperlink" Target="https://www.youtube.com/watch?v=J2P-vU5EHB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LGbLV_pYmE?feature=oembed" TargetMode="External"/><Relationship Id="rId4" Type="http://schemas.openxmlformats.org/officeDocument/2006/relationships/hyperlink" Target="https://www.youtube.com/watch?v=mLGbLV_pYmE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" Target="slide2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SLdzYs8Bj4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SLdzYs8Bj4?feature=oembed" TargetMode="Externa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frozen.disney.com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NAi5RzJtDI?feature=oembed" TargetMode="External"/><Relationship Id="rId4" Type="http://schemas.openxmlformats.org/officeDocument/2006/relationships/hyperlink" Target="https://www.youtube.com/shorts/zNAi5RzJtDI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0mLfzbmqcg?feature=oembed" TargetMode="External"/><Relationship Id="rId4" Type="http://schemas.openxmlformats.org/officeDocument/2006/relationships/hyperlink" Target="https://www.youtube.com/watch?v=O0mLfzbmqc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slide" Target="slide3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microsoft.com/office/2007/relationships/media" Target="../media/media4.WAV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media5.WAV"/><Relationship Id="rId5" Type="http://schemas.microsoft.com/office/2007/relationships/media" Target="../media/media5.WAV"/><Relationship Id="rId4" Type="http://schemas.openxmlformats.org/officeDocument/2006/relationships/audio" Target="../media/media4.WAV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7.WAV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media8.WAV"/><Relationship Id="rId11" Type="http://schemas.openxmlformats.org/officeDocument/2006/relationships/image" Target="../media/image16.png"/><Relationship Id="rId5" Type="http://schemas.microsoft.com/office/2007/relationships/media" Target="../media/media8.WAV"/><Relationship Id="rId10" Type="http://schemas.openxmlformats.org/officeDocument/2006/relationships/image" Target="../media/image22.png"/><Relationship Id="rId4" Type="http://schemas.openxmlformats.org/officeDocument/2006/relationships/audio" Target="../media/media7.WAV"/><Relationship Id="rId9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slide" Target="slide38.xml"/><Relationship Id="rId5" Type="http://schemas.openxmlformats.org/officeDocument/2006/relationships/image" Target="../media/image23.pn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gifmaker.me/" TargetMode="External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sourceforge.net/projects/audacity/" TargetMode="External"/><Relationship Id="rId12" Type="http://schemas.openxmlformats.org/officeDocument/2006/relationships/image" Target="../media/image10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5.png"/><Relationship Id="rId11" Type="http://schemas.openxmlformats.org/officeDocument/2006/relationships/slide" Target="slide34.xml"/><Relationship Id="rId5" Type="http://schemas.openxmlformats.org/officeDocument/2006/relationships/image" Target="../media/image19.png"/><Relationship Id="rId10" Type="http://schemas.openxmlformats.org/officeDocument/2006/relationships/image" Target="../media/image27.png"/><Relationship Id="rId4" Type="http://schemas.openxmlformats.org/officeDocument/2006/relationships/slide" Target="slide2.xml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https://creative.adobe.com/products/download/flash" TargetMode="Externa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slide" Target="slide2.xml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slide" Target="slide35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slide" Target="slide3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slide" Target="slide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89138" y="779463"/>
            <a:ext cx="6594475" cy="23876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HK" altLang="en-US" sz="2800" cap="none" dirty="0">
                <a:solidFill>
                  <a:srgbClr val="FF1515"/>
                </a:solidFill>
                <a:effectLst/>
              </a:rPr>
              <a:t>課堂簡報</a:t>
            </a:r>
            <a:r>
              <a:rPr lang="zh-TW" altLang="en-US" sz="2800" cap="none" dirty="0">
                <a:solidFill>
                  <a:srgbClr val="FF1515"/>
                </a:solidFill>
                <a:effectLst/>
              </a:rPr>
              <a:t>（教師版）</a:t>
            </a:r>
            <a:r>
              <a:rPr lang="en-US" altLang="zh-TW" cap="none" dirty="0">
                <a:solidFill>
                  <a:srgbClr val="262626"/>
                </a:solidFill>
                <a:effectLst/>
              </a:rPr>
              <a:t> </a:t>
            </a:r>
            <a:br>
              <a:rPr lang="en-US" altLang="zh-TW" cap="none" dirty="0">
                <a:solidFill>
                  <a:srgbClr val="262626"/>
                </a:solidFill>
                <a:effectLst/>
              </a:rPr>
            </a:br>
            <a:br>
              <a:rPr lang="en-US" altLang="zh-TW" cap="none" dirty="0">
                <a:solidFill>
                  <a:srgbClr val="262626"/>
                </a:solidFill>
                <a:effectLst/>
              </a:rPr>
            </a:br>
            <a:r>
              <a:rPr lang="en-US" altLang="zh-HK" cap="none" dirty="0">
                <a:solidFill>
                  <a:srgbClr val="262626"/>
                </a:solidFill>
                <a:effectLst/>
              </a:rPr>
              <a:t>IT0</a:t>
            </a:r>
            <a:r>
              <a:rPr lang="en-US" altLang="zh-TW" cap="none" dirty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>
                <a:solidFill>
                  <a:srgbClr val="262626"/>
                </a:solidFill>
                <a:effectLst/>
              </a:rPr>
              <a:t>&amp;1</a:t>
            </a:r>
            <a:r>
              <a:rPr lang="en-US" altLang="zh-TW" cap="none" dirty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>
                <a:solidFill>
                  <a:srgbClr val="262626"/>
                </a:solidFill>
                <a:effectLst/>
              </a:rPr>
              <a:t> </a:t>
            </a:r>
            <a:r>
              <a:rPr lang="zh-HK" altLang="en-US" cap="none" dirty="0">
                <a:solidFill>
                  <a:srgbClr val="262626"/>
                </a:solidFill>
                <a:effectLst/>
              </a:rPr>
              <a:t>單元</a:t>
            </a:r>
            <a:r>
              <a:rPr lang="zh-TW" altLang="en-US" cap="none" dirty="0">
                <a:solidFill>
                  <a:srgbClr val="262626"/>
                </a:solidFill>
                <a:effectLst/>
              </a:rPr>
              <a:t>五</a:t>
            </a:r>
            <a:br>
              <a:rPr lang="zh-HK" altLang="en-US" cap="none" dirty="0">
                <a:solidFill>
                  <a:srgbClr val="262626"/>
                </a:solidFill>
                <a:effectLst/>
              </a:rPr>
            </a:br>
            <a:r>
              <a:rPr lang="zh-TW" altLang="en-US" cap="none" dirty="0">
                <a:solidFill>
                  <a:srgbClr val="262626"/>
                </a:solidFill>
                <a:effectLst/>
              </a:rPr>
              <a:t>動畫</a:t>
            </a:r>
            <a:endParaRPr lang="zh-HK" altLang="en-US" cap="none" dirty="0">
              <a:solidFill>
                <a:srgbClr val="262626"/>
              </a:solidFill>
              <a:effectLst/>
            </a:endParaRPr>
          </a:p>
        </p:txBody>
      </p:sp>
      <p:sp>
        <p:nvSpPr>
          <p:cNvPr id="10243" name="副標題 2"/>
          <p:cNvSpPr>
            <a:spLocks noGrp="1"/>
          </p:cNvSpPr>
          <p:nvPr>
            <p:ph type="subTitle" idx="1"/>
          </p:nvPr>
        </p:nvSpPr>
        <p:spPr bwMode="auto">
          <a:xfrm>
            <a:off x="2032000" y="3294063"/>
            <a:ext cx="6594475" cy="205740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5.1 </a:t>
            </a:r>
            <a:r>
              <a:rPr lang="zh-TW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動畫的基本原理</a:t>
            </a:r>
            <a:endParaRPr lang="en-US" altLang="zh-TW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5.2 </a:t>
            </a:r>
            <a:r>
              <a:rPr lang="zh-TW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動畫的檔案類型及其格式</a:t>
            </a:r>
            <a:endParaRPr lang="en-US" altLang="zh-TW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5.3 </a:t>
            </a:r>
            <a:r>
              <a:rPr lang="zh-HK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製作動畫</a:t>
            </a:r>
            <a:endParaRPr lang="en-US" altLang="zh-TW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4518025"/>
            <a:ext cx="1344613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HK" altLang="en-US" cap="none">
                <a:solidFill>
                  <a:srgbClr val="40404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目錄</a:t>
            </a: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</p:nvPr>
        </p:nvGraphicFramePr>
        <p:xfrm>
          <a:off x="735013" y="1774825"/>
          <a:ext cx="7907337" cy="3605213"/>
        </p:xfrm>
        <a:graphic>
          <a:graphicData uri="http://schemas.openxmlformats.org/drawingml/2006/table">
            <a:tbl>
              <a:tblPr/>
              <a:tblGrid>
                <a:gridCol w="1604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學習目標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438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5</a:t>
                      </a: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.1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1. 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認識動畫的基本原理。</a:t>
                      </a: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5</a:t>
                      </a: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.2</a:t>
                      </a:r>
                      <a:endParaRPr kumimoji="0" lang="en-US" altLang="zh-HK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2. 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認識動畫的檔案類型及其格式。</a:t>
                      </a: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5</a:t>
                      </a: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.3</a:t>
                      </a:r>
                      <a:endParaRPr kumimoji="0" lang="en-US" altLang="zh-HK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3. </a:t>
                      </a:r>
                      <a:r>
                        <a:rPr kumimoji="0" lang="zh-HK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製作動畫。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875">
                <a:tc row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課後練習室</a:t>
                      </a: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5" action="ppaction://hlinksldjump"/>
                        </a:rPr>
                        <a:t>一、鞏固知識練習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6" action="ppaction://hlinksldjump"/>
                        </a:rPr>
                        <a:t>二、應用練習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8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7" action="ppaction://hlinksldjump"/>
                        </a:rPr>
                        <a:t>三、延伸活動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Flipbooks with SOUND FX // Awesome Battle 1-10">
            <a:hlinkClick r:id="" action="ppaction://media"/>
            <a:extLst>
              <a:ext uri="{FF2B5EF4-FFF2-40B4-BE49-F238E27FC236}">
                <a16:creationId xmlns:a16="http://schemas.microsoft.com/office/drawing/2014/main" id="{D15BE130-46F9-948E-5C57-65C9C0E5D97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45820"/>
            <a:ext cx="9144000" cy="51663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1DB252-BC33-29A5-1A05-B0EB24F8FA21}"/>
              </a:ext>
            </a:extLst>
          </p:cNvPr>
          <p:cNvSpPr txBox="1"/>
          <p:nvPr/>
        </p:nvSpPr>
        <p:spPr>
          <a:xfrm>
            <a:off x="1656137" y="6217920"/>
            <a:ext cx="583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Flipbooks with SOUND FX // Awesome Battle 1-10 - YouTube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4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229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493713"/>
            <a:ext cx="256063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文字方塊 1"/>
          <p:cNvSpPr txBox="1">
            <a:spLocks noChangeArrowheads="1"/>
          </p:cNvSpPr>
          <p:nvPr/>
        </p:nvSpPr>
        <p:spPr bwMode="auto">
          <a:xfrm>
            <a:off x="1008063" y="1600200"/>
            <a:ext cx="70326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>
                <a:latin typeface="新細明體" pitchFamily="18" charset="-120"/>
                <a:ea typeface="Meiryo" pitchFamily="34" charset="-128"/>
              </a:rPr>
              <a:t>試從頁</a:t>
            </a:r>
            <a:r>
              <a:rPr lang="en-US" altLang="zh-TW">
                <a:latin typeface="新細明體" pitchFamily="18" charset="-120"/>
                <a:ea typeface="Meiryo" pitchFamily="34" charset="-128"/>
              </a:rPr>
              <a:t>43</a:t>
            </a:r>
            <a:r>
              <a:rPr lang="zh-TW" altLang="en-US">
                <a:latin typeface="新細明體" pitchFamily="18" charset="-120"/>
                <a:ea typeface="Meiryo" pitchFamily="34" charset="-128"/>
              </a:rPr>
              <a:t>快速翻閱書本，留意印在書頁右下角的小圖案，看看它們有甚麼變化。為甚麼每個圖案原本不會「動」，但翻頁時就有「動」的感覺？</a:t>
            </a:r>
            <a:endParaRPr lang="zh-HK" altLang="en-US" sz="2800" u="sng">
              <a:latin typeface="新細明體" pitchFamily="18" charset="-120"/>
              <a:ea typeface="Meiryo" pitchFamily="34" charset="-128"/>
            </a:endParaRPr>
          </a:p>
        </p:txBody>
      </p:sp>
      <p:sp>
        <p:nvSpPr>
          <p:cNvPr id="12293" name="文字方塊 2"/>
          <p:cNvSpPr txBox="1">
            <a:spLocks noChangeArrowheads="1"/>
          </p:cNvSpPr>
          <p:nvPr/>
        </p:nvSpPr>
        <p:spPr bwMode="auto">
          <a:xfrm>
            <a:off x="930275" y="3290888"/>
            <a:ext cx="7270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小圖案變成會動的動畫。因為各個小圖案均有些微的變化，當我們快速</a:t>
            </a:r>
            <a:endParaRPr lang="en-US" altLang="zh-TW" sz="1800">
              <a:solidFill>
                <a:srgbClr val="FF0000"/>
              </a:solidFill>
              <a:latin typeface="Calibri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翻閱時，大腦便會把各圖案連結起來，產生動畫的效果。</a:t>
            </a:r>
            <a:endParaRPr lang="zh-HK" altLang="en-US" sz="180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6" name="直線接點 5"/>
          <p:cNvCxnSpPr>
            <a:stCxn id="12293" idx="1"/>
            <a:endCxn id="12293" idx="3"/>
          </p:cNvCxnSpPr>
          <p:nvPr/>
        </p:nvCxnSpPr>
        <p:spPr>
          <a:xfrm>
            <a:off x="930275" y="3886200"/>
            <a:ext cx="7270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879475" y="4398963"/>
            <a:ext cx="734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圓角矩形 9"/>
          <p:cNvSpPr/>
          <p:nvPr/>
        </p:nvSpPr>
        <p:spPr>
          <a:xfrm>
            <a:off x="717550" y="3435350"/>
            <a:ext cx="7612063" cy="1139825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5" name="圓角矩形 14" descr="poButton"/>
          <p:cNvSpPr/>
          <p:nvPr/>
        </p:nvSpPr>
        <p:spPr>
          <a:xfrm>
            <a:off x="793750" y="3397250"/>
            <a:ext cx="7612063" cy="113982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Lego Lucky Coin">
            <a:hlinkClick r:id="" action="ppaction://media"/>
            <a:extLst>
              <a:ext uri="{FF2B5EF4-FFF2-40B4-BE49-F238E27FC236}">
                <a16:creationId xmlns:a16="http://schemas.microsoft.com/office/drawing/2014/main" id="{D331B5F3-D14D-B761-90C7-420D7C6764D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45820"/>
            <a:ext cx="9144000" cy="51663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4786AB-0F2F-BDEB-1BF4-35B06792DB2C}"/>
              </a:ext>
            </a:extLst>
          </p:cNvPr>
          <p:cNvSpPr txBox="1"/>
          <p:nvPr/>
        </p:nvSpPr>
        <p:spPr>
          <a:xfrm>
            <a:off x="3246701" y="6185264"/>
            <a:ext cx="2650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Lego Lucky Coin - YouTube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10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438" y="-203200"/>
            <a:ext cx="6088062" cy="1209675"/>
          </a:xfrm>
        </p:spPr>
        <p:txBody>
          <a:bodyPr/>
          <a:lstStyle/>
          <a:p>
            <a:pPr>
              <a:defRPr/>
            </a:pPr>
            <a:r>
              <a:rPr lang="en-US" altLang="zh-TW" b="1" dirty="0"/>
              <a:t>5.1 </a:t>
            </a:r>
            <a:r>
              <a:rPr lang="zh-TW" altLang="en-US" b="1" dirty="0"/>
              <a:t>動畫的基本原理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066800" y="687388"/>
            <a:ext cx="6318250" cy="2105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15000"/>
              </a:lnSpc>
            </a:pPr>
            <a:r>
              <a:rPr lang="zh-TW" altLang="en-US" sz="2000" dirty="0">
                <a:effectLst/>
              </a:rPr>
              <a:t>動畫基本上是由連續的圖片組成，每張圖片之間也有些微的改變，當這些圖片快速播放時，基於</a:t>
            </a:r>
            <a:r>
              <a:rPr lang="zh-TW" altLang="en-US" sz="2000" dirty="0">
                <a:solidFill>
                  <a:srgbClr val="FF0000"/>
                </a:solidFill>
                <a:effectLst/>
              </a:rPr>
              <a:t>視覺暫留</a:t>
            </a:r>
            <a:r>
              <a:rPr lang="zh-TW" altLang="en-US" sz="2000" dirty="0">
                <a:effectLst/>
              </a:rPr>
              <a:t>的原理，我們便會看到圖像出現連續的動作。</a:t>
            </a:r>
          </a:p>
          <a:p>
            <a:pPr>
              <a:lnSpc>
                <a:spcPct val="115000"/>
              </a:lnSpc>
            </a:pPr>
            <a:r>
              <a:rPr lang="zh-TW" altLang="en-US" sz="2000" dirty="0">
                <a:effectLst/>
              </a:rPr>
              <a:t>動畫一般每秒內顯示</a:t>
            </a:r>
            <a:r>
              <a:rPr lang="en-US" altLang="zh-TW" sz="2000" dirty="0">
                <a:effectLst/>
              </a:rPr>
              <a:t>12</a:t>
            </a:r>
            <a:r>
              <a:rPr lang="zh-TW" altLang="en-US" sz="2000" dirty="0">
                <a:effectLst/>
              </a:rPr>
              <a:t>張圖片已經足夠。以下是不同媒體每秒顯示圖片的數目：</a:t>
            </a:r>
            <a:endParaRPr lang="en-US" altLang="zh-TW" sz="2000" dirty="0">
              <a:effectLst/>
            </a:endParaRPr>
          </a:p>
        </p:txBody>
      </p:sp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3317" name="文字方塊 15" descr="poButton"/>
          <p:cNvSpPr txBox="1">
            <a:spLocks noChangeArrowheads="1"/>
          </p:cNvSpPr>
          <p:nvPr/>
        </p:nvSpPr>
        <p:spPr bwMode="auto">
          <a:xfrm>
            <a:off x="5103813" y="1330325"/>
            <a:ext cx="22733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7251700" y="1104900"/>
            <a:ext cx="13160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 dirty="0">
                <a:solidFill>
                  <a:srgbClr val="006600"/>
                </a:solidFill>
                <a:latin typeface="Calibri" pitchFamily="34" charset="0"/>
              </a:rPr>
              <a:t>Persistence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 dirty="0">
                <a:solidFill>
                  <a:srgbClr val="006600"/>
                </a:solidFill>
                <a:latin typeface="Calibri" pitchFamily="34" charset="0"/>
              </a:rPr>
              <a:t>of Vision</a:t>
            </a:r>
            <a:endParaRPr lang="zh-HK" altLang="en-US" sz="18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22" name="文字方塊 21" descr="poButton"/>
          <p:cNvSpPr txBox="1">
            <a:spLocks noChangeArrowheads="1"/>
          </p:cNvSpPr>
          <p:nvPr/>
        </p:nvSpPr>
        <p:spPr bwMode="auto">
          <a:xfrm>
            <a:off x="6208713" y="1104900"/>
            <a:ext cx="1042987" cy="3667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2835275"/>
            <a:ext cx="6778625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970463"/>
            <a:ext cx="7154863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_pe283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900" y="2349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25" y="2324245"/>
            <a:ext cx="15938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3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1DB252-BC33-29A5-1A05-B0EB24F8FA21}"/>
              </a:ext>
            </a:extLst>
          </p:cNvPr>
          <p:cNvSpPr txBox="1"/>
          <p:nvPr/>
        </p:nvSpPr>
        <p:spPr>
          <a:xfrm>
            <a:off x="634620" y="6217920"/>
            <a:ext cx="7874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GTA 5 FPS COMPARISON 1 FPS VS 10 FPS VS 30 FPS VS 60 FPS VS 100 FPS - YouTube</a:t>
            </a:r>
            <a:endParaRPr lang="en-US" dirty="0"/>
          </a:p>
        </p:txBody>
      </p:sp>
      <p:pic>
        <p:nvPicPr>
          <p:cNvPr id="3" name="Online Media 2" title="GTA 5 FPS COMPARISON 1 FPS VS 10 FPS VS 30 FPS VS 60 FPS VS 100 FPS">
            <a:hlinkClick r:id="" action="ppaction://media"/>
            <a:extLst>
              <a:ext uri="{FF2B5EF4-FFF2-40B4-BE49-F238E27FC236}">
                <a16:creationId xmlns:a16="http://schemas.microsoft.com/office/drawing/2014/main" id="{F3FC87B8-7871-1A6B-F867-A6AF160103A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845820"/>
            <a:ext cx="9144000" cy="51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6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016000" y="866775"/>
            <a:ext cx="6896100" cy="2105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000">
                <a:effectLst/>
              </a:rPr>
              <a:t>傳統的動畫製作需以人手繪畫每一張圖像，所以</a:t>
            </a:r>
            <a:r>
              <a:rPr lang="en-US" altLang="zh-TW" sz="2000">
                <a:effectLst/>
              </a:rPr>
              <a:t>10</a:t>
            </a:r>
            <a:r>
              <a:rPr lang="zh-TW" altLang="en-US" sz="2000">
                <a:effectLst/>
              </a:rPr>
              <a:t>秒的動畫就需要繪製</a:t>
            </a:r>
            <a:r>
              <a:rPr lang="en-US" altLang="zh-TW" sz="2000">
                <a:effectLst/>
              </a:rPr>
              <a:t>120</a:t>
            </a:r>
            <a:r>
              <a:rPr lang="zh-TW" altLang="en-US" sz="2000">
                <a:effectLst/>
              </a:rPr>
              <a:t>張或以上的圖像。</a:t>
            </a:r>
            <a:endParaRPr lang="zh-TW" altLang="zh-HK" sz="2000">
              <a:effectLst/>
            </a:endParaRPr>
          </a:p>
          <a:p>
            <a:pPr algn="just">
              <a:lnSpc>
                <a:spcPct val="150000"/>
              </a:lnSpc>
            </a:pPr>
            <a:r>
              <a:rPr lang="zh-TW" altLang="en-US" sz="2000">
                <a:effectLst/>
              </a:rPr>
              <a:t>為了節省時間，動畫師一般會盡量保留靜態的背景，只會繪畫動態部分。</a:t>
            </a:r>
            <a:endParaRPr lang="en-US" altLang="zh-TW" sz="20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4340" name="文字方塊 15" descr="poButton"/>
          <p:cNvSpPr txBox="1">
            <a:spLocks noChangeArrowheads="1"/>
          </p:cNvSpPr>
          <p:nvPr/>
        </p:nvSpPr>
        <p:spPr bwMode="auto">
          <a:xfrm>
            <a:off x="5103813" y="1330325"/>
            <a:ext cx="22733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3095625"/>
            <a:ext cx="7276671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424363" y="3856038"/>
            <a:ext cx="4443412" cy="2684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000">
                <a:effectLst/>
              </a:rPr>
              <a:t>和路迪士尼在</a:t>
            </a:r>
            <a:r>
              <a:rPr lang="en-US" altLang="zh-TW" sz="2000">
                <a:effectLst/>
              </a:rPr>
              <a:t>2014 </a:t>
            </a:r>
            <a:r>
              <a:rPr lang="zh-TW" altLang="en-US" sz="2000">
                <a:effectLst/>
              </a:rPr>
              <a:t>年製作的動畫</a:t>
            </a:r>
            <a:r>
              <a:rPr lang="en-US" altLang="zh-TW" sz="2000">
                <a:effectLst/>
              </a:rPr>
              <a:t>《</a:t>
            </a:r>
            <a:r>
              <a:rPr lang="zh-TW" altLang="en-US" sz="2000">
                <a:effectLst/>
              </a:rPr>
              <a:t>魔雪奇緣</a:t>
            </a:r>
            <a:r>
              <a:rPr lang="en-US" altLang="zh-TW" sz="2000">
                <a:effectLst/>
              </a:rPr>
              <a:t>》</a:t>
            </a:r>
            <a:r>
              <a:rPr lang="zh-TW" altLang="en-US" sz="2000">
                <a:effectLst/>
              </a:rPr>
              <a:t>，便運用了最新的電腦動畫製作軟件，使</a:t>
            </a:r>
            <a:r>
              <a:rPr lang="zh-TW" altLang="en-US" sz="2000">
                <a:solidFill>
                  <a:srgbClr val="FF1515"/>
                </a:solidFill>
                <a:effectLst/>
              </a:rPr>
              <a:t>三維</a:t>
            </a:r>
            <a:r>
              <a:rPr lang="zh-TW" altLang="en-US" sz="2000">
                <a:effectLst/>
              </a:rPr>
              <a:t>的圖像表現得更細緻，影片的質素及視覺效果亦因此有了極大的進步。</a:t>
            </a:r>
            <a:endParaRPr lang="en-US" altLang="zh-TW" sz="2000">
              <a:effectLst/>
            </a:endParaRPr>
          </a:p>
        </p:txBody>
      </p:sp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5364" name="文字方塊 7" descr="poButton"/>
          <p:cNvSpPr txBox="1">
            <a:spLocks noChangeArrowheads="1"/>
          </p:cNvSpPr>
          <p:nvPr/>
        </p:nvSpPr>
        <p:spPr bwMode="auto">
          <a:xfrm>
            <a:off x="4767263" y="4395788"/>
            <a:ext cx="523875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50" y="1022350"/>
            <a:ext cx="334010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3856038"/>
            <a:ext cx="4410075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6029325"/>
            <a:ext cx="14652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5087938" y="6323013"/>
            <a:ext cx="2667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>
                <a:solidFill>
                  <a:srgbClr val="FF0000"/>
                </a:solidFill>
                <a:latin typeface="Calibri" pitchFamily="34" charset="0"/>
                <a:hlinkClick r:id="rId8"/>
              </a:rPr>
              <a:t>http://frozen.disney.com/</a:t>
            </a:r>
            <a:endParaRPr lang="zh-HK" altLang="en-US" sz="1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5369" name="Rectangle 14"/>
          <p:cNvSpPr>
            <a:spLocks noChangeArrowheads="1"/>
          </p:cNvSpPr>
          <p:nvPr/>
        </p:nvSpPr>
        <p:spPr bwMode="auto">
          <a:xfrm>
            <a:off x="101600" y="950913"/>
            <a:ext cx="4870450" cy="2862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</a:pPr>
            <a:r>
              <a:rPr kumimoji="0" lang="zh-TW" altLang="en-US" sz="2000">
                <a:latin typeface="Calibri" pitchFamily="34" charset="0"/>
              </a:rPr>
              <a:t>動畫的製作方法隨着時代而不斷改變。和路迪士尼在</a:t>
            </a:r>
            <a:r>
              <a:rPr kumimoji="0" lang="en-US" altLang="zh-TW" sz="2000">
                <a:latin typeface="Calibri" pitchFamily="34" charset="0"/>
              </a:rPr>
              <a:t>1937 </a:t>
            </a:r>
            <a:r>
              <a:rPr kumimoji="0" lang="zh-TW" altLang="en-US" sz="2000">
                <a:latin typeface="Calibri" pitchFamily="34" charset="0"/>
              </a:rPr>
              <a:t>年製作了歷史上第一套動畫電影</a:t>
            </a:r>
            <a:r>
              <a:rPr kumimoji="0" lang="en-US" altLang="zh-TW" sz="2000">
                <a:latin typeface="Calibri" pitchFamily="34" charset="0"/>
              </a:rPr>
              <a:t>《</a:t>
            </a:r>
            <a:r>
              <a:rPr kumimoji="0" lang="zh-TW" altLang="en-US" sz="2000">
                <a:latin typeface="Calibri" pitchFamily="34" charset="0"/>
              </a:rPr>
              <a:t>白雪公主</a:t>
            </a:r>
            <a:r>
              <a:rPr kumimoji="0" lang="en-US" altLang="zh-TW" sz="2000">
                <a:latin typeface="Calibri" pitchFamily="34" charset="0"/>
              </a:rPr>
              <a:t>》</a:t>
            </a:r>
            <a:r>
              <a:rPr kumimoji="0" lang="zh-TW" altLang="en-US" sz="2000">
                <a:latin typeface="Calibri" pitchFamily="34" charset="0"/>
              </a:rPr>
              <a:t>，當中每一張圖片也是由動畫師親手繪畫出來的。而隨着電腦技術的進步，現在大部分的動畫均會運用電腦軟件製作。</a:t>
            </a: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6249988" y="4646613"/>
            <a:ext cx="17827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HK" sz="1600" b="1">
                <a:solidFill>
                  <a:srgbClr val="006600"/>
                </a:solidFill>
                <a:latin typeface="Calibri" pitchFamily="34" charset="0"/>
              </a:rPr>
              <a:t>Three Dimensional</a:t>
            </a:r>
            <a:endParaRPr lang="zh-HK" altLang="en-US" sz="16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4" name="文字方塊 13" descr="poButton"/>
          <p:cNvSpPr txBox="1">
            <a:spLocks noChangeArrowheads="1"/>
          </p:cNvSpPr>
          <p:nvPr/>
        </p:nvSpPr>
        <p:spPr bwMode="auto">
          <a:xfrm>
            <a:off x="6775450" y="4906963"/>
            <a:ext cx="654050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2" name="e_th284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700" y="3246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Blender Tutorial: How To Make Spider-Man Run">
            <a:hlinkClick r:id="" action="ppaction://media"/>
            <a:extLst>
              <a:ext uri="{FF2B5EF4-FFF2-40B4-BE49-F238E27FC236}">
                <a16:creationId xmlns:a16="http://schemas.microsoft.com/office/drawing/2014/main" id="{8605E5CF-1941-1C9A-8107-387701ED5AD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64823" y="53465"/>
            <a:ext cx="3814354" cy="67510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B2197C-134D-D036-F9B3-6A5F07BC5A7D}"/>
              </a:ext>
            </a:extLst>
          </p:cNvPr>
          <p:cNvSpPr txBox="1"/>
          <p:nvPr/>
        </p:nvSpPr>
        <p:spPr>
          <a:xfrm>
            <a:off x="119863" y="2560319"/>
            <a:ext cx="2322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Blender Tutorial: How To Make Spider-Man Run - YouTube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73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nline Media 5" title="Why motion capture is harder than it looks">
            <a:hlinkClick r:id="" action="ppaction://media"/>
            <a:extLst>
              <a:ext uri="{FF2B5EF4-FFF2-40B4-BE49-F238E27FC236}">
                <a16:creationId xmlns:a16="http://schemas.microsoft.com/office/drawing/2014/main" id="{AED678FD-2002-D08A-10D2-E4E18DA622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45820"/>
            <a:ext cx="9144000" cy="51663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B2197C-134D-D036-F9B3-6A5F07BC5A7D}"/>
              </a:ext>
            </a:extLst>
          </p:cNvPr>
          <p:cNvSpPr txBox="1"/>
          <p:nvPr/>
        </p:nvSpPr>
        <p:spPr>
          <a:xfrm>
            <a:off x="1627474" y="6225360"/>
            <a:ext cx="5889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4"/>
              </a:rPr>
              <a:t>Why motion capture is harder than it looks - YouTube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0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 bwMode="auto">
          <a:xfrm>
            <a:off x="925513" y="2597150"/>
            <a:ext cx="7572375" cy="13049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30000"/>
              </a:lnSpc>
              <a:buFont typeface="Arial" pitchFamily="34" charset="0"/>
              <a:buNone/>
            </a:pPr>
            <a:r>
              <a:rPr lang="zh-TW" altLang="en-US" sz="1900">
                <a:effectLst/>
              </a:rPr>
              <a:t>試在十二頁的紙張上繪畫連續的圖畫，每幅圖之間需有少許變化，以表示一個連貫的動作。完成後試快速揭紙張，觀看產生的動畫是否流暢。</a:t>
            </a:r>
            <a:endParaRPr lang="zh-HK" altLang="en-US" sz="19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522008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085850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文字方塊 5"/>
          <p:cNvSpPr txBox="1">
            <a:spLocks noChangeArrowheads="1"/>
          </p:cNvSpPr>
          <p:nvPr/>
        </p:nvSpPr>
        <p:spPr bwMode="auto">
          <a:xfrm>
            <a:off x="3597275" y="2047875"/>
            <a:ext cx="1606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800" b="1">
                <a:latin typeface="KaiTi" pitchFamily="49" charset="-122"/>
                <a:ea typeface="KaiTi" pitchFamily="49" charset="-122"/>
              </a:rPr>
              <a:t>自製動畫</a:t>
            </a:r>
            <a:endParaRPr lang="zh-HK" altLang="en-US" sz="2800" b="1">
              <a:latin typeface="KaiTi" pitchFamily="49" charset="-122"/>
              <a:ea typeface="KaiTi" pitchFamily="49" charset="-122"/>
            </a:endParaRPr>
          </a:p>
        </p:txBody>
      </p:sp>
      <p:pic>
        <p:nvPicPr>
          <p:cNvPr id="16390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5935663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713" y="833438"/>
            <a:ext cx="6243637" cy="97631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zh-TW" b="1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5.2 </a:t>
            </a:r>
            <a:r>
              <a:rPr lang="zh-TW" altLang="en-US" b="1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動畫的檔案類型及其格式</a:t>
            </a:r>
            <a:endParaRPr lang="zh-HK" altLang="en-US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矩形 4">
            <a:hlinkClick r:id="rId8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9460" name="文字方塊 7"/>
          <p:cNvSpPr txBox="1">
            <a:spLocks noChangeArrowheads="1"/>
          </p:cNvSpPr>
          <p:nvPr/>
        </p:nvSpPr>
        <p:spPr bwMode="auto">
          <a:xfrm>
            <a:off x="923925" y="1776413"/>
            <a:ext cx="76596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2000"/>
              <a:t>動畫中按所用的圖形可分為</a:t>
            </a:r>
            <a:r>
              <a:rPr lang="zh-TW" altLang="en-US" sz="2000">
                <a:solidFill>
                  <a:srgbClr val="FF0000"/>
                </a:solidFill>
              </a:rPr>
              <a:t>點陣圖形動畫</a:t>
            </a:r>
            <a:r>
              <a:rPr lang="zh-TW" altLang="en-US" sz="2000"/>
              <a:t>和</a:t>
            </a:r>
            <a:r>
              <a:rPr lang="zh-TW" altLang="en-US" sz="2000">
                <a:solidFill>
                  <a:srgbClr val="FF0000"/>
                </a:solidFill>
              </a:rPr>
              <a:t>向量圖形動畫</a:t>
            </a:r>
            <a:r>
              <a:rPr lang="zh-TW" altLang="en-US" sz="2000"/>
              <a:t>兩類，其常見的動畫分別為</a:t>
            </a:r>
            <a:r>
              <a:rPr lang="en-US" altLang="zh-TW" sz="2000"/>
              <a:t>GIF</a:t>
            </a:r>
            <a:r>
              <a:rPr lang="zh-TW" altLang="en-US" sz="2000"/>
              <a:t>動畫和</a:t>
            </a:r>
            <a:r>
              <a:rPr lang="en-US" altLang="zh-TW" sz="2000"/>
              <a:t>Flash</a:t>
            </a:r>
            <a:r>
              <a:rPr lang="zh-TW" altLang="en-US" sz="2000"/>
              <a:t>動畫。</a:t>
            </a:r>
            <a:endParaRPr lang="en-US" altLang="zh-TW" sz="2000"/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3581400" y="1566863"/>
            <a:ext cx="3235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Bit-Mapped Graphics Animation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24" name="文字方塊 23" descr="poButton"/>
          <p:cNvSpPr txBox="1">
            <a:spLocks noChangeArrowheads="1"/>
          </p:cNvSpPr>
          <p:nvPr/>
        </p:nvSpPr>
        <p:spPr bwMode="auto">
          <a:xfrm>
            <a:off x="4224338" y="1919288"/>
            <a:ext cx="1774825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5732463" y="2219325"/>
            <a:ext cx="2735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Vector Graphics Animation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29" name="文字方塊 28" descr="poButton"/>
          <p:cNvSpPr txBox="1">
            <a:spLocks noChangeArrowheads="1"/>
          </p:cNvSpPr>
          <p:nvPr/>
        </p:nvSpPr>
        <p:spPr bwMode="auto">
          <a:xfrm>
            <a:off x="6091238" y="1909763"/>
            <a:ext cx="1630362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898525" y="3570288"/>
            <a:ext cx="7127875" cy="244951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0000"/>
              </a:lnSpc>
              <a:buFont typeface="Arial" pitchFamily="34" charset="0"/>
              <a:buNone/>
            </a:pPr>
            <a:r>
              <a:rPr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</a:t>
            </a:r>
            <a:r>
              <a:rPr lang="zh-TW" altLang="en-US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點陣圖形動畫及其格式</a:t>
            </a:r>
            <a:endParaRPr lang="en-US" altLang="zh-HK" sz="2500" b="1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just">
              <a:lnSpc>
                <a:spcPct val="150000"/>
              </a:lnSpc>
            </a:pPr>
            <a:r>
              <a:rPr lang="zh-TW" altLang="en-US" sz="2000">
                <a:effectLst/>
              </a:rPr>
              <a:t>   應用點陣圖形為基礎的動畫，每一</a:t>
            </a:r>
            <a:r>
              <a:rPr lang="zh-TW" altLang="en-US" sz="2000">
                <a:solidFill>
                  <a:srgbClr val="FF1515"/>
                </a:solidFill>
                <a:effectLst/>
              </a:rPr>
              <a:t>影格</a:t>
            </a:r>
            <a:r>
              <a:rPr lang="zh-TW" altLang="en-US" sz="2000">
                <a:effectLst/>
              </a:rPr>
              <a:t>（又稱為幀）需要一  </a:t>
            </a:r>
            <a:endParaRPr lang="en-US" altLang="zh-TW" sz="2000">
              <a:effectLst/>
            </a:endParaRPr>
          </a:p>
          <a:p>
            <a:pPr marL="0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000">
                <a:effectLst/>
              </a:rPr>
              <a:t>     </a:t>
            </a:r>
            <a:r>
              <a:rPr lang="zh-TW" altLang="en-US" sz="2000">
                <a:effectLst/>
              </a:rPr>
              <a:t>張獨立的點陣圖形，所以檔案一般比較大。</a:t>
            </a:r>
          </a:p>
          <a:p>
            <a:pPr marL="0" indent="0" algn="just">
              <a:lnSpc>
                <a:spcPct val="150000"/>
              </a:lnSpc>
              <a:buFont typeface="Arial" pitchFamily="34" charset="0"/>
              <a:buNone/>
            </a:pPr>
            <a:endParaRPr lang="en-US" altLang="zh-TW" sz="2000">
              <a:effectLst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4997450" y="3887788"/>
            <a:ext cx="7826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Frame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3" name="文字方塊 32" descr="poButton"/>
          <p:cNvSpPr txBox="1">
            <a:spLocks noChangeArrowheads="1"/>
          </p:cNvSpPr>
          <p:nvPr/>
        </p:nvSpPr>
        <p:spPr bwMode="auto">
          <a:xfrm>
            <a:off x="5087938" y="4227513"/>
            <a:ext cx="642937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bi286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4716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_ve2861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26495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e_fr2861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35639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2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 nodeType="clickPar">
                      <p:stCondLst>
                        <p:cond delay="0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7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3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9460" grpId="0"/>
      <p:bldP spid="5" grpId="0"/>
      <p:bldP spid="7" grpId="0"/>
      <p:bldP spid="30" grpId="0" build="p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B54201A2-BF32-5888-E9DD-144949B7713B}"/>
              </a:ext>
            </a:extLst>
          </p:cNvPr>
          <p:cNvSpPr/>
          <p:nvPr/>
        </p:nvSpPr>
        <p:spPr>
          <a:xfrm>
            <a:off x="757646" y="2534194"/>
            <a:ext cx="1789611" cy="178961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4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9 0.01042 L 0.45208 -0.48194 L 0.80503 -0.12199 L 0.31198 0.47986 L -0.17865 0.25509 L 0.01198 -0.48194 L 0.19774 0.49144 L 0.56562 -0.47454 L 0.74774 0.47894 L 0.80069 0.3838 L 0.14983 -0.47546 L -0.17153 -0.3088 L 0.43993 0.12269 " pathEditMode="relative" ptsTypes="AAAAAAAAAAAAA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670050"/>
            <a:ext cx="8494712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08025" y="2498725"/>
            <a:ext cx="1271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Frame Rate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4" name="矩形 4">
            <a:hlinkClick r:id="rId9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 bwMode="auto">
          <a:xfrm>
            <a:off x="809625" y="3875088"/>
            <a:ext cx="7077075" cy="14716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25000"/>
              </a:lnSpc>
            </a:pPr>
            <a:r>
              <a:rPr lang="zh-TW" altLang="en-US" sz="2000">
                <a:effectLst/>
              </a:rPr>
              <a:t> 這些參數決定動畫的顯示速度、時間長短及次數。而</a:t>
            </a:r>
            <a:r>
              <a:rPr lang="en-US" altLang="zh-TW" sz="2000">
                <a:effectLst/>
              </a:rPr>
              <a:t>GIF</a:t>
            </a:r>
            <a:r>
              <a:rPr lang="zh-TW" altLang="en-US" sz="2000">
                <a:effectLst/>
              </a:rPr>
              <a:t>動畫的缺點是不支援音效和互動效果，因此</a:t>
            </a:r>
            <a:r>
              <a:rPr lang="en-US" altLang="zh-TW" sz="2000">
                <a:effectLst/>
              </a:rPr>
              <a:t>GIF</a:t>
            </a:r>
            <a:r>
              <a:rPr lang="zh-TW" altLang="en-US" sz="2000">
                <a:effectLst/>
              </a:rPr>
              <a:t>動畫一般適用於網頁上的動畫或橫幅。</a:t>
            </a:r>
            <a:endParaRPr lang="en-US" altLang="zh-TW" sz="2000">
              <a:effectLst/>
            </a:endParaRPr>
          </a:p>
          <a:p>
            <a:pPr marL="0" indent="0" algn="just">
              <a:lnSpc>
                <a:spcPct val="100000"/>
              </a:lnSpc>
              <a:buFont typeface="Arial" pitchFamily="34" charset="0"/>
              <a:buNone/>
            </a:pPr>
            <a:endParaRPr lang="en-US" altLang="zh-TW" sz="2000"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5241925"/>
            <a:ext cx="6923088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Content Placeholder 2"/>
          <p:cNvSpPr>
            <a:spLocks/>
          </p:cNvSpPr>
          <p:nvPr/>
        </p:nvSpPr>
        <p:spPr bwMode="auto">
          <a:xfrm>
            <a:off x="708025" y="484188"/>
            <a:ext cx="7127875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6858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25000"/>
              </a:lnSpc>
            </a:pPr>
            <a:r>
              <a:rPr kumimoji="0" lang="en-US" altLang="zh-TW" sz="2000"/>
              <a:t> GIF</a:t>
            </a:r>
            <a:r>
              <a:rPr kumimoji="0" lang="zh-TW" altLang="en-US" sz="2000"/>
              <a:t>動畫是其中一種以點陣圖形為基礎的動畫，它格式內建的功能可儲存和顯示多張圖形。</a:t>
            </a:r>
            <a:r>
              <a:rPr kumimoji="0" lang="en-US" altLang="zh-TW" sz="2000"/>
              <a:t>GIF</a:t>
            </a:r>
            <a:r>
              <a:rPr kumimoji="0" lang="zh-TW" altLang="en-US" sz="2000"/>
              <a:t>動畫中的</a:t>
            </a:r>
            <a:r>
              <a:rPr kumimoji="0" lang="zh-TW" altLang="en-US" sz="2000">
                <a:solidFill>
                  <a:srgbClr val="FF1515"/>
                </a:solidFill>
              </a:rPr>
              <a:t>參數</a:t>
            </a:r>
            <a:r>
              <a:rPr kumimoji="0" lang="zh-TW" altLang="en-US" sz="2000"/>
              <a:t>設定能控制其顯示效果，包括：</a:t>
            </a:r>
            <a:endParaRPr kumimoji="0" lang="en-US" altLang="zh-TW" sz="2000"/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5351463" y="1239838"/>
            <a:ext cx="1187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Parameter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2" name="文字方塊 31" descr="poButton"/>
          <p:cNvSpPr txBox="1">
            <a:spLocks noChangeArrowheads="1"/>
          </p:cNvSpPr>
          <p:nvPr/>
        </p:nvSpPr>
        <p:spPr bwMode="auto">
          <a:xfrm>
            <a:off x="5643563" y="976313"/>
            <a:ext cx="617537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6042025" y="2157413"/>
            <a:ext cx="1979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Frames Per Second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4" name="文字方塊 33" descr="poButton"/>
          <p:cNvSpPr txBox="1">
            <a:spLocks noChangeArrowheads="1"/>
          </p:cNvSpPr>
          <p:nvPr/>
        </p:nvSpPr>
        <p:spPr bwMode="auto">
          <a:xfrm>
            <a:off x="6402388" y="1817688"/>
            <a:ext cx="1222375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16" name="文字方塊 15" descr="poButton"/>
          <p:cNvSpPr txBox="1">
            <a:spLocks noChangeArrowheads="1"/>
          </p:cNvSpPr>
          <p:nvPr/>
        </p:nvSpPr>
        <p:spPr bwMode="auto">
          <a:xfrm>
            <a:off x="708025" y="1817688"/>
            <a:ext cx="1031875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pa286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0" y="20367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_fr2861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013" y="3241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_fr2862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3" y="41148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4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 bwMode="auto">
          <a:xfrm>
            <a:off x="776288" y="1100138"/>
            <a:ext cx="4235450" cy="23606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 algn="just">
              <a:lnSpc>
                <a:spcPct val="130000"/>
              </a:lnSpc>
              <a:buFontTx/>
              <a:buChar char="•"/>
            </a:pPr>
            <a:r>
              <a:rPr lang="zh-TW" altLang="en-US" sz="1900">
                <a:effectLst/>
              </a:rPr>
              <a:t>使用向量圖形製作的動畫，當中的物件是以數學公式來表示的，因此檔案較小；而且將向量圖形放大或縮小時，也不會失真，檔案容量也不會改變。</a:t>
            </a:r>
            <a:r>
              <a:rPr lang="en-US" altLang="zh-TW" sz="1900">
                <a:effectLst/>
              </a:rPr>
              <a:t>Flash</a:t>
            </a:r>
            <a:r>
              <a:rPr lang="zh-TW" altLang="en-US" sz="1900">
                <a:effectLst/>
              </a:rPr>
              <a:t>便是其中一種向量圖形動畫。</a:t>
            </a:r>
            <a:endParaRPr lang="en-US" altLang="zh-TW" sz="1900">
              <a:effectLst/>
            </a:endParaRPr>
          </a:p>
          <a:p>
            <a:pPr marL="457200" indent="-457200" algn="just">
              <a:lnSpc>
                <a:spcPct val="80000"/>
              </a:lnSpc>
              <a:buFont typeface="Arial" pitchFamily="34" charset="0"/>
              <a:buNone/>
            </a:pPr>
            <a:endParaRPr lang="en-US" altLang="zh-TW" sz="1900">
              <a:effectLst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575" y="1322388"/>
            <a:ext cx="3249613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763588" y="3870325"/>
            <a:ext cx="790575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38200" indent="-3810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764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336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908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480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052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9624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en-US" altLang="zh-TW" sz="2000"/>
              <a:t>Flash</a:t>
            </a:r>
            <a:r>
              <a:rPr kumimoji="0" lang="zh-TW" altLang="en-US" sz="2000"/>
              <a:t>動畫是以手稿程序</a:t>
            </a:r>
            <a:r>
              <a:rPr kumimoji="0" lang="en-US" altLang="zh-TW" sz="2000"/>
              <a:t>ActionScript</a:t>
            </a:r>
            <a:r>
              <a:rPr kumimoji="0" lang="zh-TW" altLang="en-US" sz="2000"/>
              <a:t>所編寫，它可整合音效、影像和提供互動功能，因此適合用來製作複雜動畫及互動式網頁。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zh-TW" altLang="en-US" sz="2000"/>
              <a:t>另外</a:t>
            </a:r>
            <a:r>
              <a:rPr kumimoji="0" lang="en-US" altLang="zh-TW" sz="2000"/>
              <a:t>Flash</a:t>
            </a:r>
            <a:r>
              <a:rPr kumimoji="0" lang="zh-TW" altLang="en-US" sz="2000"/>
              <a:t>支援</a:t>
            </a:r>
            <a:r>
              <a:rPr kumimoji="0" lang="zh-TW" altLang="en-US" sz="2000">
                <a:solidFill>
                  <a:srgbClr val="FF1515"/>
                </a:solidFill>
              </a:rPr>
              <a:t>補間動畫</a:t>
            </a:r>
            <a:r>
              <a:rPr kumimoji="0" lang="zh-TW" altLang="en-US" sz="2000"/>
              <a:t>功能，可減少製作所需的影格數量。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zh-TW" altLang="en-US" sz="2000"/>
              <a:t>若要開啟或於網頁顯示</a:t>
            </a:r>
            <a:r>
              <a:rPr kumimoji="0" lang="en-US" altLang="zh-TW" sz="2000"/>
              <a:t>Flash</a:t>
            </a:r>
            <a:r>
              <a:rPr kumimoji="0" lang="zh-TW" altLang="en-US" sz="2000"/>
              <a:t>動畫，電腦需要先安裝</a:t>
            </a:r>
            <a:r>
              <a:rPr kumimoji="0" lang="en-US" altLang="zh-TW" sz="2000"/>
              <a:t>Flash</a:t>
            </a:r>
            <a:r>
              <a:rPr kumimoji="0" lang="zh-TW" altLang="en-US" sz="2000"/>
              <a:t>播放器或於瀏覽器安裝外掛程式。</a:t>
            </a:r>
            <a:endParaRPr kumimoji="0" lang="en-US" altLang="zh-TW" sz="2000"/>
          </a:p>
          <a:p>
            <a:pPr algn="just">
              <a:lnSpc>
                <a:spcPct val="100000"/>
              </a:lnSpc>
              <a:buFontTx/>
              <a:buChar char="•"/>
            </a:pPr>
            <a:endParaRPr kumimoji="0" lang="en-US" altLang="zh-TW" sz="2000"/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2386013" y="4692650"/>
            <a:ext cx="214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Tweening Animation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 descr="poButton"/>
          <p:cNvSpPr txBox="1">
            <a:spLocks noChangeArrowheads="1"/>
          </p:cNvSpPr>
          <p:nvPr/>
        </p:nvSpPr>
        <p:spPr bwMode="auto">
          <a:xfrm>
            <a:off x="2720975" y="5081588"/>
            <a:ext cx="1244600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9465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6094413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777875" y="585788"/>
            <a:ext cx="40798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ts val="1000"/>
              </a:spcBef>
              <a:buSzPct val="125000"/>
              <a:buFont typeface="Arial" pitchFamily="34" charset="0"/>
              <a:buNone/>
              <a:defRPr/>
            </a:pPr>
            <a:r>
              <a:rPr kumimoji="0"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</a:t>
            </a:r>
            <a:r>
              <a:rPr kumimoji="0"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kumimoji="0"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kumimoji="0"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kumimoji="0" lang="zh-TW" altLang="en-US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向量圖形動畫及其格式</a:t>
            </a:r>
            <a:endParaRPr kumimoji="0" lang="en-US" altLang="zh-HK" sz="2500" b="1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" name="e_tw287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37846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0" grpId="0" build="p"/>
      <p:bldP spid="21" grpId="0" build="p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738188" y="2840038"/>
            <a:ext cx="4832350" cy="60325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0000"/>
              </a:lnSpc>
              <a:buFont typeface="Arial" pitchFamily="34" charset="0"/>
              <a:buNone/>
              <a:defRPr/>
            </a:pPr>
            <a:r>
              <a:rPr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GIF</a:t>
            </a:r>
            <a:r>
              <a:rPr lang="zh-TW" altLang="en-US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動畫與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Flash</a:t>
            </a:r>
            <a:r>
              <a:rPr lang="zh-TW" altLang="en-US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動畫的比較</a:t>
            </a:r>
            <a:endParaRPr lang="en-US" altLang="zh-HK" sz="2500" b="1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文字方塊 44" descr="poButton"/>
          <p:cNvSpPr txBox="1">
            <a:spLocks noChangeArrowheads="1"/>
          </p:cNvSpPr>
          <p:nvPr/>
        </p:nvSpPr>
        <p:spPr bwMode="auto">
          <a:xfrm>
            <a:off x="5832475" y="3546475"/>
            <a:ext cx="12446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3497263"/>
            <a:ext cx="7708900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Content Placeholder 2"/>
          <p:cNvSpPr txBox="1">
            <a:spLocks/>
          </p:cNvSpPr>
          <p:nvPr/>
        </p:nvSpPr>
        <p:spPr bwMode="auto">
          <a:xfrm>
            <a:off x="776288" y="727075"/>
            <a:ext cx="7401357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38200" indent="-3810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764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336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908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480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052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9624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en-US" altLang="zh-TW" sz="2000" dirty="0"/>
              <a:t>Flash</a:t>
            </a:r>
            <a:r>
              <a:rPr kumimoji="0" lang="zh-TW" altLang="en-US" sz="2000" dirty="0"/>
              <a:t>動畫備有兩種檔案格式，</a:t>
            </a:r>
            <a:r>
              <a:rPr kumimoji="0" lang="en-US" altLang="zh-TW" sz="2000" dirty="0"/>
              <a:t>FLA</a:t>
            </a:r>
            <a:r>
              <a:rPr kumimoji="0" lang="zh-TW" altLang="en-US" sz="2000" dirty="0"/>
              <a:t>和</a:t>
            </a:r>
            <a:r>
              <a:rPr kumimoji="0" lang="en-US" altLang="zh-TW" sz="2000" dirty="0"/>
              <a:t>SWF</a:t>
            </a:r>
            <a:r>
              <a:rPr kumimoji="0" lang="zh-TW" altLang="en-US" sz="2000" dirty="0"/>
              <a:t>，</a:t>
            </a:r>
            <a:r>
              <a:rPr kumimoji="0" lang="en-US" altLang="zh-TW" sz="2000" dirty="0"/>
              <a:t>FLA</a:t>
            </a:r>
            <a:r>
              <a:rPr kumimoji="0" lang="zh-TW" altLang="en-US" sz="2000" dirty="0"/>
              <a:t>是用於建立和編輯</a:t>
            </a:r>
            <a:r>
              <a:rPr kumimoji="0" lang="en-US" altLang="zh-TW" sz="2000" dirty="0"/>
              <a:t>Flash</a:t>
            </a:r>
            <a:r>
              <a:rPr kumimoji="0" lang="zh-TW" altLang="en-US" sz="2000" dirty="0"/>
              <a:t>動畫，並需要使用付費軟件</a:t>
            </a:r>
            <a:r>
              <a:rPr kumimoji="0" lang="en-US" altLang="zh-TW" sz="2000" dirty="0"/>
              <a:t>Adobe Flash</a:t>
            </a:r>
            <a:r>
              <a:rPr kumimoji="0" lang="zh-TW" altLang="en-US" sz="2000" dirty="0"/>
              <a:t>來開啟。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en-US" altLang="zh-TW" sz="2000" dirty="0"/>
              <a:t>SWF</a:t>
            </a:r>
            <a:r>
              <a:rPr kumimoji="0" lang="zh-TW" altLang="en-US" sz="2000" dirty="0"/>
              <a:t>則只能用於發放</a:t>
            </a:r>
            <a:r>
              <a:rPr kumimoji="0" lang="en-US" altLang="zh-TW" sz="2000" dirty="0"/>
              <a:t>Flash</a:t>
            </a:r>
            <a:r>
              <a:rPr kumimoji="0" lang="zh-TW" altLang="en-US" sz="2000" dirty="0"/>
              <a:t>動畫，可透過免費軟件</a:t>
            </a:r>
            <a:r>
              <a:rPr kumimoji="0" lang="en-US" altLang="zh-TW" sz="2000" dirty="0"/>
              <a:t>Flash Player</a:t>
            </a:r>
            <a:r>
              <a:rPr kumimoji="0" lang="zh-TW" altLang="en-US" sz="2000" dirty="0"/>
              <a:t>開啟。</a:t>
            </a:r>
            <a:endParaRPr kumimoji="0" lang="en-US" altLang="zh-TW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4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114425" y="-93663"/>
            <a:ext cx="5270500" cy="976313"/>
          </a:xfrm>
        </p:spPr>
        <p:txBody>
          <a:bodyPr/>
          <a:lstStyle/>
          <a:p>
            <a:pPr>
              <a:defRPr/>
            </a:pPr>
            <a:r>
              <a:rPr lang="en-US" altLang="zh-TW" b="1" dirty="0"/>
              <a:t>5.3 </a:t>
            </a:r>
            <a:r>
              <a:rPr lang="zh-HK" altLang="en-US" b="1" dirty="0"/>
              <a:t>製作動畫</a:t>
            </a:r>
            <a:endParaRPr lang="zh-HK" altLang="en-US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696913"/>
            <a:ext cx="18859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圓角矩形 17"/>
          <p:cNvSpPr/>
          <p:nvPr/>
        </p:nvSpPr>
        <p:spPr>
          <a:xfrm>
            <a:off x="1093788" y="22415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103912" y="212172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512888" y="2278063"/>
            <a:ext cx="386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開啟網頁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http://gifmaker.me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8" name="Picture Softwa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063" y="6256338"/>
            <a:ext cx="1524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hlinkClick r:id="rId7"/>
          </p:cNvPr>
          <p:cNvSpPr txBox="1">
            <a:spLocks noChangeArrowheads="1"/>
          </p:cNvSpPr>
          <p:nvPr/>
        </p:nvSpPr>
        <p:spPr bwMode="auto">
          <a:xfrm>
            <a:off x="6965950" y="2290763"/>
            <a:ext cx="1862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8"/>
              </a:rPr>
              <a:t>http://gifmaker.me/</a:t>
            </a:r>
            <a:endParaRPr lang="zh-HK" altLang="en-US" sz="1600">
              <a:latin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325" y="1639888"/>
            <a:ext cx="13890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1035050" y="1169988"/>
            <a:ext cx="5319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讓我們使用</a:t>
            </a:r>
            <a:r>
              <a:rPr lang="en-US" altLang="zh-TW" sz="2000">
                <a:latin typeface="Calibri" pitchFamily="34" charset="0"/>
              </a:rPr>
              <a:t>GIFMaker</a:t>
            </a:r>
            <a:r>
              <a:rPr lang="zh-TW" altLang="en-US" sz="2000">
                <a:latin typeface="Calibri" pitchFamily="34" charset="0"/>
              </a:rPr>
              <a:t>來製作</a:t>
            </a:r>
            <a:r>
              <a:rPr lang="en-US" altLang="zh-TW" sz="2000">
                <a:latin typeface="Calibri" pitchFamily="34" charset="0"/>
              </a:rPr>
              <a:t>GIF</a:t>
            </a:r>
            <a:r>
              <a:rPr lang="zh-TW" altLang="en-US" sz="2000">
                <a:latin typeface="Calibri" pitchFamily="34" charset="0"/>
              </a:rPr>
              <a:t>動畫。同學們可先自行下載或製作</a:t>
            </a:r>
            <a:r>
              <a:rPr lang="en-US" altLang="zh-TW" sz="2000">
                <a:latin typeface="Calibri" pitchFamily="34" charset="0"/>
              </a:rPr>
              <a:t>4</a:t>
            </a:r>
            <a:r>
              <a:rPr lang="zh-TW" altLang="en-US" sz="2000">
                <a:latin typeface="Calibri" pitchFamily="34" charset="0"/>
              </a:rPr>
              <a:t>至</a:t>
            </a:r>
            <a:r>
              <a:rPr lang="en-US" altLang="zh-TW" sz="2000">
                <a:latin typeface="Calibri" pitchFamily="34" charset="0"/>
              </a:rPr>
              <a:t>5</a:t>
            </a:r>
            <a:r>
              <a:rPr lang="zh-TW" altLang="en-US" sz="2000">
                <a:latin typeface="Calibri" pitchFamily="34" charset="0"/>
              </a:rPr>
              <a:t>張合適的圖形檔案。</a:t>
            </a:r>
            <a:endParaRPr lang="zh-HK" altLang="en-US" sz="2000">
              <a:latin typeface="Calibri" pitchFamily="34" charset="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1087438" y="2976563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1097288" y="285721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文字方塊 23"/>
          <p:cNvSpPr txBox="1">
            <a:spLocks noChangeArrowheads="1"/>
          </p:cNvSpPr>
          <p:nvPr/>
        </p:nvSpPr>
        <p:spPr bwMode="auto">
          <a:xfrm>
            <a:off x="1506538" y="2943225"/>
            <a:ext cx="70135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按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Upload Images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鈕，於</a:t>
            </a:r>
            <a:r>
              <a:rPr lang="zh-TW" altLang="en-US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開啟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視窗內，選取已準備的圖形檔案，按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開啟舊檔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。（可長按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Ctrl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鍵以選取多個檔案。）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811588"/>
            <a:ext cx="8002588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733" y="735013"/>
            <a:ext cx="15938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T04_14_gif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449050" y="924918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5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  <p:bldP spid="3" grpId="0"/>
      <p:bldP spid="5" grpId="0"/>
      <p:bldP spid="22" grpId="0" animBg="1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393825" y="9461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417084" y="82632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825625" y="868363"/>
            <a:ext cx="540543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完成上載圖形檔案後，可調節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的參數設定：</a:t>
            </a:r>
            <a:br>
              <a:rPr lang="en-US" altLang="zh-TW" sz="200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HK" sz="2000">
                <a:latin typeface="微軟正黑體" pitchFamily="34" charset="-120"/>
                <a:ea typeface="微軟正黑體" pitchFamily="34" charset="-120"/>
              </a:rPr>
              <a:t>(1) 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en-US" altLang="zh-TW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Canvas size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設定圖形大小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2000">
                <a:latin typeface="微軟正黑體" pitchFamily="34" charset="-120"/>
                <a:ea typeface="微軟正黑體" pitchFamily="34" charset="-120"/>
              </a:rPr>
              <a:t>(2) 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en-US" altLang="zh-TW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Animation speed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設定動畫速度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2000">
                <a:latin typeface="微軟正黑體" pitchFamily="34" charset="-120"/>
                <a:ea typeface="微軟正黑體" pitchFamily="34" charset="-120"/>
              </a:rPr>
              <a:t>(3) 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en-US" altLang="zh-TW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Repeat times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設定重複次數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195638"/>
            <a:ext cx="4276725" cy="311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23925" y="9207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34484" y="78822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343025" y="815975"/>
            <a:ext cx="620395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完成設定後，按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Create GIF Animation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以製作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動畫。製作完成後，可以選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View the GIF animation 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進行預覽、或選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Download this 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以下載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動畫。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38" y="2865438"/>
            <a:ext cx="5838825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19063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96950" y="665163"/>
            <a:ext cx="69215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製作</a:t>
            </a:r>
            <a:r>
              <a:rPr lang="en-US" altLang="zh-TW" sz="2000">
                <a:latin typeface="Calibri" pitchFamily="34" charset="0"/>
              </a:rPr>
              <a:t>Flash</a:t>
            </a:r>
            <a:r>
              <a:rPr lang="zh-TW" altLang="en-US" sz="2000">
                <a:latin typeface="Calibri" pitchFamily="34" charset="0"/>
              </a:rPr>
              <a:t>動畫前，讓我們先認識</a:t>
            </a:r>
            <a:r>
              <a:rPr lang="en-US" altLang="zh-TW" sz="2000">
                <a:latin typeface="Calibri" pitchFamily="34" charset="0"/>
              </a:rPr>
              <a:t>Adobe Flash Professional CS6</a:t>
            </a:r>
            <a:r>
              <a:rPr lang="zh-TW" altLang="en-US" sz="2000">
                <a:latin typeface="Calibri" pitchFamily="34" charset="0"/>
              </a:rPr>
              <a:t>的基本操作界面：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2054225"/>
            <a:ext cx="17891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096125" y="2944813"/>
            <a:ext cx="20081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5"/>
              </a:rPr>
              <a:t>https://creative.</a:t>
            </a:r>
            <a:br>
              <a:rPr lang="en-US" altLang="zh-HK" sz="1600">
                <a:latin typeface="Calibri" pitchFamily="34" charset="0"/>
                <a:hlinkClick r:id="rId5"/>
              </a:rPr>
            </a:br>
            <a:r>
              <a:rPr lang="en-US" altLang="zh-HK" sz="1600">
                <a:latin typeface="Calibri" pitchFamily="34" charset="0"/>
                <a:hlinkClick r:id="rId5"/>
              </a:rPr>
              <a:t>adobe.com/products/download/flash</a:t>
            </a:r>
            <a:endParaRPr lang="zh-HK" altLang="en-US" sz="1600">
              <a:latin typeface="Calibri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4786313"/>
            <a:ext cx="8101013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矩形 2"/>
          <p:cNvSpPr>
            <a:spLocks noChangeArrowheads="1"/>
          </p:cNvSpPr>
          <p:nvPr/>
        </p:nvSpPr>
        <p:spPr bwMode="auto">
          <a:xfrm>
            <a:off x="3360738" y="4375150"/>
            <a:ext cx="27959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 dirty="0">
                <a:latin typeface="Calibri" pitchFamily="34" charset="0"/>
              </a:rPr>
              <a:t>圖</a:t>
            </a:r>
            <a:r>
              <a:rPr lang="en-US" altLang="zh-HK" sz="1800" dirty="0">
                <a:latin typeface="Calibri" pitchFamily="34" charset="0"/>
              </a:rPr>
              <a:t>5.13 Flash </a:t>
            </a:r>
            <a:r>
              <a:rPr lang="zh-HK" altLang="en-US" sz="1800" dirty="0">
                <a:latin typeface="Calibri" pitchFamily="34" charset="0"/>
              </a:rPr>
              <a:t>基本操作</a:t>
            </a:r>
            <a:r>
              <a:rPr lang="zh-TW" altLang="en-US" sz="1800" dirty="0">
                <a:latin typeface="Calibri" pitchFamily="34" charset="0"/>
              </a:rPr>
              <a:t>界</a:t>
            </a:r>
            <a:r>
              <a:rPr lang="zh-HK" altLang="en-US" sz="1800" dirty="0">
                <a:latin typeface="Calibri" pitchFamily="34" charset="0"/>
              </a:rPr>
              <a:t>面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1601714"/>
            <a:ext cx="4661271" cy="278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857250" y="804863"/>
            <a:ext cx="692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根據以下步驟製作一個簡單的傳統補間動畫。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10" name="Picture Softwar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7FB"/>
              </a:clrFrom>
              <a:clrTo>
                <a:srgbClr val="FCF7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804863"/>
            <a:ext cx="1524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 10"/>
          <p:cNvSpPr/>
          <p:nvPr/>
        </p:nvSpPr>
        <p:spPr>
          <a:xfrm>
            <a:off x="955675" y="16589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矩形 11"/>
          <p:cNvSpPr/>
          <p:nvPr/>
        </p:nvSpPr>
        <p:spPr>
          <a:xfrm>
            <a:off x="953660" y="154017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362075" y="1589088"/>
            <a:ext cx="59467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於「學科專網（學生專頁）」下載“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FF7_1.fla”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，並以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Adobe Flash Professional CS6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開啟。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911225" y="289718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921636" y="2790841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3" name="群組 2"/>
          <p:cNvGrpSpPr>
            <a:grpSpLocks/>
          </p:cNvGrpSpPr>
          <p:nvPr/>
        </p:nvGrpSpPr>
        <p:grpSpPr bwMode="auto">
          <a:xfrm>
            <a:off x="1292225" y="2840038"/>
            <a:ext cx="7126288" cy="854075"/>
            <a:chOff x="1507983" y="2230580"/>
            <a:chExt cx="7125653" cy="853907"/>
          </a:xfrm>
        </p:grpSpPr>
        <p:sp>
          <p:nvSpPr>
            <p:cNvPr id="25612" name="文字方塊 15"/>
            <p:cNvSpPr txBox="1">
              <a:spLocks noChangeArrowheads="1"/>
            </p:cNvSpPr>
            <p:nvPr/>
          </p:nvSpPr>
          <p:spPr bwMode="auto">
            <a:xfrm>
              <a:off x="1507983" y="2230580"/>
              <a:ext cx="7125653" cy="8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25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按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鎖定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      鈕來鎖定背景圖層。按時間軸下的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新增圖層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      鈕，以新增一個圖層。</a:t>
              </a:r>
              <a:endParaRPr lang="zh-HK" altLang="en-US" sz="200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5613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9429" y="2294068"/>
              <a:ext cx="258556" cy="25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4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8842" y="2283435"/>
              <a:ext cx="258556" cy="25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895725"/>
            <a:ext cx="8626475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T04_14_flas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27668" y="836613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3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127125" y="5937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1149849" y="48679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" name="群組 1"/>
          <p:cNvGrpSpPr>
            <a:grpSpLocks/>
          </p:cNvGrpSpPr>
          <p:nvPr/>
        </p:nvGrpSpPr>
        <p:grpSpPr bwMode="auto">
          <a:xfrm>
            <a:off x="1558925" y="619125"/>
            <a:ext cx="6169025" cy="446088"/>
            <a:chOff x="1507597" y="1339959"/>
            <a:chExt cx="6169110" cy="445017"/>
          </a:xfrm>
        </p:grpSpPr>
        <p:sp>
          <p:nvSpPr>
            <p:cNvPr id="26635" name="文字方塊 19"/>
            <p:cNvSpPr txBox="1">
              <a:spLocks noChangeArrowheads="1"/>
            </p:cNvSpPr>
            <p:nvPr/>
          </p:nvSpPr>
          <p:spPr bwMode="auto">
            <a:xfrm>
              <a:off x="1507597" y="1379551"/>
              <a:ext cx="6169110" cy="395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按功能表列上的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視窗      元件庫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，選取已有的元件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球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。</a:t>
              </a:r>
              <a:endParaRPr lang="zh-HK" altLang="en-US" sz="200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6636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9047" y="1339959"/>
              <a:ext cx="330584" cy="445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圓角矩形 20"/>
          <p:cNvSpPr/>
          <p:nvPr/>
        </p:nvSpPr>
        <p:spPr>
          <a:xfrm>
            <a:off x="1120775" y="37687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106060" y="3648738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616075" y="3760788"/>
            <a:ext cx="66198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選取圖層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的第一格，然後將球從</a:t>
            </a:r>
            <a:r>
              <a:rPr lang="zh-TW" altLang="en-US" sz="2000" dirty="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元件庫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中拖曳至背景中的左下角。</a:t>
            </a:r>
            <a:endParaRPr lang="zh-HK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1192213"/>
            <a:ext cx="4973638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4608513"/>
            <a:ext cx="5913438" cy="193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089025" y="8477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1099049" y="75349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1508125" y="784225"/>
            <a:ext cx="64881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選取圖層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的最後一格，按滑鼠右鍵，選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插入關鍵影格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。於</a:t>
            </a:r>
            <a:r>
              <a:rPr lang="zh-TW" altLang="en-US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關鍵影格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內，將球移至標靶的中心。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1095375" y="433228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106060" y="4212268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514475" y="4395788"/>
            <a:ext cx="6948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選取圖層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的第一格，按滑鼠右鍵，選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建立傳統補間動畫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1601788"/>
            <a:ext cx="6581775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4897438"/>
            <a:ext cx="39370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5943600"/>
            <a:ext cx="18351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089025" y="12414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1099049" y="112179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1508125" y="1284288"/>
            <a:ext cx="6851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按功能表列上的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控制     測試影片     測試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，觀賞你製作的動畫。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1108075" y="49625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106060" y="484255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514475" y="5013325"/>
            <a:ext cx="58959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按功能表列上的檔案      另存新檔，把作品以檔名“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FF7_1ans.fla”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儲存。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2046288"/>
            <a:ext cx="6581775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8" y="1235075"/>
            <a:ext cx="330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3" y="1238250"/>
            <a:ext cx="330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4957763"/>
            <a:ext cx="3302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475" y="1022350"/>
            <a:ext cx="7032625" cy="47307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00000"/>
              </a:lnSpc>
              <a:buFont typeface="Arial" pitchFamily="34" charset="0"/>
              <a:buNone/>
            </a:pPr>
            <a:r>
              <a:rPr lang="zh-TW" altLang="en-US" sz="220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動畫的基本原理</a:t>
            </a: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/>
            </a:pPr>
            <a:r>
              <a:rPr lang="zh-TW" altLang="en-US" sz="1900">
                <a:effectLst/>
              </a:rPr>
              <a:t>動畫是由一些連續的圖片組成，每張圖片之間也有些微的改變，當這些圖片快速播放時，基於視覺暫留原理，我們會看到圖像出現連續的動作。</a:t>
            </a: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/>
            </a:pPr>
            <a:r>
              <a:rPr lang="zh-TW" altLang="en-US" sz="1900">
                <a:effectLst/>
              </a:rPr>
              <a:t>一般動畫的放映速度是每秒</a:t>
            </a:r>
            <a:r>
              <a:rPr lang="en-US" altLang="zh-TW" sz="1900">
                <a:effectLst/>
              </a:rPr>
              <a:t>12</a:t>
            </a:r>
            <a:r>
              <a:rPr lang="zh-TW" altLang="en-US" sz="1900">
                <a:effectLst/>
              </a:rPr>
              <a:t>張圖片。</a:t>
            </a:r>
            <a:br>
              <a:rPr lang="en-US" altLang="zh-TW" sz="1900">
                <a:effectLst/>
              </a:rPr>
            </a:br>
            <a:endParaRPr lang="zh-TW" altLang="en-US" sz="220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iryo UI" pitchFamily="34" charset="-128"/>
              <a:ea typeface="Meiryo UI" pitchFamily="34" charset="-128"/>
            </a:endParaRPr>
          </a:p>
          <a:p>
            <a:pPr marL="457200" indent="-457200">
              <a:lnSpc>
                <a:spcPct val="80000"/>
              </a:lnSpc>
              <a:buFont typeface="Arial" pitchFamily="34" charset="0"/>
              <a:buNone/>
            </a:pPr>
            <a:r>
              <a:rPr lang="zh-TW" altLang="en-US" sz="220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動畫的檔案類型及其格式</a:t>
            </a:r>
            <a:endParaRPr lang="en-US" altLang="zh-TW" sz="1900">
              <a:effectLst/>
            </a:endParaRPr>
          </a:p>
          <a:p>
            <a:pPr marL="457200" indent="-457200">
              <a:lnSpc>
                <a:spcPct val="115000"/>
              </a:lnSpc>
              <a:buFont typeface="Tw Cen MT" pitchFamily="34" charset="0"/>
              <a:buAutoNum type="arabicPeriod" startAt="3"/>
            </a:pPr>
            <a:r>
              <a:rPr lang="zh-TW" altLang="en-US" sz="1900">
                <a:effectLst/>
              </a:rPr>
              <a:t>常見的動畫檔案格式包括</a:t>
            </a:r>
            <a:r>
              <a:rPr lang="en-US" altLang="zh-TW" sz="1900">
                <a:effectLst/>
              </a:rPr>
              <a:t>GIF</a:t>
            </a:r>
            <a:r>
              <a:rPr lang="zh-TW" altLang="en-US" sz="1900">
                <a:effectLst/>
              </a:rPr>
              <a:t>和</a:t>
            </a:r>
            <a:r>
              <a:rPr lang="en-US" altLang="zh-TW" sz="1900">
                <a:effectLst/>
              </a:rPr>
              <a:t>Flash</a:t>
            </a:r>
            <a:r>
              <a:rPr lang="zh-TW" altLang="en-US" sz="1900">
                <a:effectLst/>
              </a:rPr>
              <a:t>。</a:t>
            </a:r>
            <a:endParaRPr lang="en-US" altLang="zh-TW" sz="1900">
              <a:effectLst/>
            </a:endParaRP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 startAt="3"/>
            </a:pPr>
            <a:r>
              <a:rPr lang="zh-TW" altLang="en-US" sz="1900">
                <a:effectLst/>
              </a:rPr>
              <a:t>點陣圖形動畫需要為每一影格繪製一張獨立的圖形。</a:t>
            </a: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 startAt="3"/>
            </a:pPr>
            <a:r>
              <a:rPr lang="zh-TW" altLang="en-US" sz="1900">
                <a:effectLst/>
              </a:rPr>
              <a:t>影格速率（幀速率）＝ 影格數目（幀）／ 時間（秒），單位為每秒多少幀（</a:t>
            </a:r>
            <a:r>
              <a:rPr lang="en-US" altLang="zh-TW" sz="1900">
                <a:effectLst/>
              </a:rPr>
              <a:t>fps</a:t>
            </a:r>
            <a:r>
              <a:rPr lang="zh-TW" altLang="en-US" sz="1900">
                <a:effectLst/>
              </a:rPr>
              <a:t>）。</a:t>
            </a:r>
            <a:endParaRPr lang="en-US" altLang="zh-TW" sz="19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0"/>
            <a:ext cx="33956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475" y="1022350"/>
            <a:ext cx="7667625" cy="50561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 typeface="Arial" pitchFamily="34" charset="0"/>
              <a:buNone/>
            </a:pPr>
            <a:r>
              <a:rPr lang="zh-TW" altLang="en-US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動畫的檔案類型及其格式 </a:t>
            </a:r>
            <a:r>
              <a:rPr lang="en-US" altLang="zh-TW" sz="1800">
                <a:solidFill>
                  <a:srgbClr val="7030A0"/>
                </a:solidFill>
                <a:effectLst/>
                <a:latin typeface="Meiryo UI" pitchFamily="34" charset="-128"/>
                <a:ea typeface="Meiryo UI" pitchFamily="34" charset="-128"/>
              </a:rPr>
              <a:t>(</a:t>
            </a:r>
            <a:r>
              <a:rPr lang="zh-TW" altLang="en-US" sz="1800">
                <a:solidFill>
                  <a:srgbClr val="7030A0"/>
                </a:solidFill>
                <a:effectLst/>
                <a:latin typeface="Meiryo UI" pitchFamily="34" charset="-128"/>
                <a:ea typeface="Meiryo UI" pitchFamily="34" charset="-128"/>
              </a:rPr>
              <a:t>續</a:t>
            </a:r>
            <a:r>
              <a:rPr lang="en-US" altLang="zh-TW" sz="1800">
                <a:solidFill>
                  <a:srgbClr val="7030A0"/>
                </a:solidFill>
                <a:effectLst/>
                <a:latin typeface="Meiryo UI" pitchFamily="34" charset="-128"/>
                <a:ea typeface="Meiryo UI" pitchFamily="34" charset="-128"/>
              </a:rPr>
              <a:t>)</a:t>
            </a:r>
          </a:p>
          <a:p>
            <a:pPr marL="457200" indent="-457200">
              <a:lnSpc>
                <a:spcPct val="125000"/>
              </a:lnSpc>
              <a:buFont typeface="Arial" pitchFamily="34" charset="0"/>
              <a:buAutoNum type="arabicPeriod" startAt="6"/>
            </a:pPr>
            <a:r>
              <a:rPr lang="zh-TW" altLang="en-US" sz="2000">
                <a:effectLst/>
              </a:rPr>
              <a:t>向量圖形動畫的物件是以數學公式來表示的。</a:t>
            </a:r>
            <a:endParaRPr lang="zh-TW" altLang="en-US">
              <a:solidFill>
                <a:srgbClr val="7030A0"/>
              </a:solidFill>
              <a:effectLst/>
              <a:latin typeface="Meiryo UI" pitchFamily="34" charset="-128"/>
              <a:ea typeface="Meiryo UI" pitchFamily="34" charset="-128"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7"/>
            </a:pPr>
            <a:r>
              <a:rPr lang="en-US" altLang="zh-TW" sz="2000">
                <a:effectLst/>
              </a:rPr>
              <a:t>GIF</a:t>
            </a:r>
            <a:r>
              <a:rPr lang="zh-TW" altLang="en-US" sz="2000">
                <a:effectLst/>
              </a:rPr>
              <a:t>動畫與</a:t>
            </a:r>
            <a:r>
              <a:rPr lang="en-US" altLang="zh-TW" sz="2000">
                <a:effectLst/>
              </a:rPr>
              <a:t>Flash</a:t>
            </a:r>
            <a:r>
              <a:rPr lang="zh-TW" altLang="en-US" sz="2000">
                <a:effectLst/>
              </a:rPr>
              <a:t>動畫的比較：</a:t>
            </a:r>
            <a:endParaRPr lang="en-US" altLang="zh-TW" sz="2000">
              <a:effectLst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2"/>
            </a:pPr>
            <a:endParaRPr lang="zh-TW" altLang="en-US" sz="20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CE5"/>
              </a:clrFrom>
              <a:clrTo>
                <a:srgbClr val="FFFC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50" y="2814638"/>
            <a:ext cx="7489825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81063" y="844550"/>
            <a:ext cx="3319462" cy="701675"/>
          </a:xfrm>
        </p:spPr>
        <p:txBody>
          <a:bodyPr/>
          <a:lstStyle/>
          <a:p>
            <a:pPr>
              <a:defRPr/>
            </a:pP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一、鞏固知識練習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1747" name="Content Placeholder 5"/>
          <p:cNvSpPr>
            <a:spLocks noGrp="1"/>
          </p:cNvSpPr>
          <p:nvPr>
            <p:ph idx="1"/>
          </p:nvPr>
        </p:nvSpPr>
        <p:spPr bwMode="auto">
          <a:xfrm>
            <a:off x="862013" y="1363663"/>
            <a:ext cx="7793037" cy="47879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000">
                <a:effectLst/>
                <a:latin typeface="新細明體" pitchFamily="18" charset="-120"/>
              </a:rPr>
              <a:t>在橫線上填寫適當的答案。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動畫能給人連續不斷的感覺是基於</a:t>
            </a:r>
            <a:r>
              <a:rPr lang="en-US" altLang="zh-TW" sz="2000" u="sng">
                <a:effectLst/>
                <a:latin typeface="新細明體" pitchFamily="18" charset="-120"/>
              </a:rPr>
              <a:t>			</a:t>
            </a:r>
            <a:r>
              <a:rPr lang="zh-TW" altLang="en-US" sz="2000">
                <a:effectLst/>
                <a:latin typeface="新細明體" pitchFamily="18" charset="-120"/>
              </a:rPr>
              <a:t>的原理。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一般來說，</a:t>
            </a:r>
            <a:r>
              <a:rPr lang="en-US" altLang="zh-TW" sz="2000">
                <a:effectLst/>
                <a:latin typeface="新細明體" pitchFamily="18" charset="-120"/>
              </a:rPr>
              <a:t>PAL</a:t>
            </a:r>
            <a:r>
              <a:rPr lang="zh-TW" altLang="en-US" sz="2000">
                <a:effectLst/>
                <a:latin typeface="新細明體" pitchFamily="18" charset="-120"/>
              </a:rPr>
              <a:t>電視制式的播放速度是每秒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張圖片；動畫播放速度是每秒</a:t>
            </a:r>
            <a:r>
              <a:rPr lang="en-US" altLang="zh-TW" sz="2000" u="sng">
                <a:effectLst/>
                <a:latin typeface="新細明體" pitchFamily="18" charset="-120"/>
              </a:rPr>
              <a:t>	</a:t>
            </a:r>
            <a:r>
              <a:rPr lang="zh-TW" altLang="en-US" sz="2000">
                <a:effectLst/>
                <a:latin typeface="新細明體" pitchFamily="18" charset="-120"/>
              </a:rPr>
              <a:t>張圖片。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常見的動畫檔案格式是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和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影格速率（幀速率）的單位是</a:t>
            </a:r>
            <a:r>
              <a:rPr lang="en-US" altLang="zh-TW" sz="2000" u="sng">
                <a:effectLst/>
                <a:latin typeface="新細明體" pitchFamily="18" charset="-120"/>
              </a:rPr>
              <a:t>			</a:t>
            </a:r>
            <a:r>
              <a:rPr lang="zh-TW" altLang="en-US" sz="2000">
                <a:effectLst/>
                <a:latin typeface="新細明體" pitchFamily="18" charset="-120"/>
              </a:rPr>
              <a:t>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當影格速率（幀速率）愈高，動作畫面會愈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。</a:t>
            </a: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文字方塊 2"/>
          <p:cNvSpPr txBox="1">
            <a:spLocks noChangeArrowheads="1"/>
          </p:cNvSpPr>
          <p:nvPr/>
        </p:nvSpPr>
        <p:spPr bwMode="auto">
          <a:xfrm>
            <a:off x="5546725" y="19796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視覺暫留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1" name="文字方塊 23"/>
          <p:cNvSpPr txBox="1">
            <a:spLocks noChangeArrowheads="1"/>
          </p:cNvSpPr>
          <p:nvPr/>
        </p:nvSpPr>
        <p:spPr bwMode="auto">
          <a:xfrm>
            <a:off x="6461125" y="2606675"/>
            <a:ext cx="417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25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2" name="文字方塊 24"/>
          <p:cNvSpPr txBox="1">
            <a:spLocks noChangeArrowheads="1"/>
          </p:cNvSpPr>
          <p:nvPr/>
        </p:nvSpPr>
        <p:spPr bwMode="auto">
          <a:xfrm>
            <a:off x="3249613" y="3068638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12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3" name="文字方塊 28"/>
          <p:cNvSpPr txBox="1">
            <a:spLocks noChangeArrowheads="1"/>
          </p:cNvSpPr>
          <p:nvPr/>
        </p:nvSpPr>
        <p:spPr bwMode="auto">
          <a:xfrm>
            <a:off x="4351338" y="3651250"/>
            <a:ext cx="492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4" name="文字方塊 32"/>
          <p:cNvSpPr txBox="1">
            <a:spLocks noChangeArrowheads="1"/>
          </p:cNvSpPr>
          <p:nvPr/>
        </p:nvSpPr>
        <p:spPr bwMode="auto">
          <a:xfrm>
            <a:off x="6099175" y="3662363"/>
            <a:ext cx="1019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SWF/FLA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5" name="文字方塊 33"/>
          <p:cNvSpPr txBox="1">
            <a:spLocks noChangeArrowheads="1"/>
          </p:cNvSpPr>
          <p:nvPr/>
        </p:nvSpPr>
        <p:spPr bwMode="auto">
          <a:xfrm>
            <a:off x="4597400" y="4206875"/>
            <a:ext cx="176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>
                <a:solidFill>
                  <a:srgbClr val="FF1515"/>
                </a:solidFill>
                <a:latin typeface="Calibri" pitchFamily="34" charset="0"/>
              </a:rPr>
              <a:t>每秒多少幀</a:t>
            </a:r>
            <a:r>
              <a:rPr lang="en-US" altLang="zh-HK" sz="1800">
                <a:solidFill>
                  <a:srgbClr val="FF1515"/>
                </a:solidFill>
                <a:latin typeface="Calibri" pitchFamily="34" charset="0"/>
              </a:rPr>
              <a:t>(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fps)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6" name="文字方塊 34"/>
          <p:cNvSpPr txBox="1">
            <a:spLocks noChangeArrowheads="1"/>
          </p:cNvSpPr>
          <p:nvPr/>
        </p:nvSpPr>
        <p:spPr bwMode="auto">
          <a:xfrm>
            <a:off x="6411913" y="4816475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流暢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5156200" y="2008188"/>
            <a:ext cx="2070100" cy="3698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1" name="圓角矩形 10"/>
          <p:cNvSpPr/>
          <p:nvPr/>
        </p:nvSpPr>
        <p:spPr>
          <a:xfrm>
            <a:off x="6115050" y="2608263"/>
            <a:ext cx="1135063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圓角矩形 11"/>
          <p:cNvSpPr/>
          <p:nvPr/>
        </p:nvSpPr>
        <p:spPr>
          <a:xfrm>
            <a:off x="3240088" y="3084513"/>
            <a:ext cx="428625" cy="3698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4" name="圓角矩形 13"/>
          <p:cNvSpPr/>
          <p:nvPr/>
        </p:nvSpPr>
        <p:spPr>
          <a:xfrm>
            <a:off x="3889375" y="3651250"/>
            <a:ext cx="1550988" cy="357188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6" name="圓角矩形 15"/>
          <p:cNvSpPr/>
          <p:nvPr/>
        </p:nvSpPr>
        <p:spPr>
          <a:xfrm>
            <a:off x="5762625" y="3662363"/>
            <a:ext cx="1604963" cy="3571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7" name="圓角矩形 16"/>
          <p:cNvSpPr/>
          <p:nvPr/>
        </p:nvSpPr>
        <p:spPr>
          <a:xfrm>
            <a:off x="4514850" y="4206875"/>
            <a:ext cx="1897063" cy="369888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8" name="圓角矩形 17"/>
          <p:cNvSpPr/>
          <p:nvPr/>
        </p:nvSpPr>
        <p:spPr>
          <a:xfrm>
            <a:off x="6184900" y="4808538"/>
            <a:ext cx="1100138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0" name="圓角矩形 49" descr="poButton"/>
          <p:cNvSpPr/>
          <p:nvPr/>
        </p:nvSpPr>
        <p:spPr>
          <a:xfrm>
            <a:off x="6200775" y="4810125"/>
            <a:ext cx="1100138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1" name="圓角矩形 50" descr="poButton"/>
          <p:cNvSpPr/>
          <p:nvPr/>
        </p:nvSpPr>
        <p:spPr>
          <a:xfrm>
            <a:off x="4491038" y="4206875"/>
            <a:ext cx="1920875" cy="3698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2" name="圓角矩形 51" descr="poButton"/>
          <p:cNvSpPr/>
          <p:nvPr/>
        </p:nvSpPr>
        <p:spPr>
          <a:xfrm>
            <a:off x="5784850" y="3662363"/>
            <a:ext cx="1604963" cy="3571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3" name="圓角矩形 52" descr="poButton"/>
          <p:cNvSpPr/>
          <p:nvPr/>
        </p:nvSpPr>
        <p:spPr>
          <a:xfrm>
            <a:off x="3900488" y="3651250"/>
            <a:ext cx="1550987" cy="3571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4" name="圓角矩形 53" descr="poButton"/>
          <p:cNvSpPr/>
          <p:nvPr/>
        </p:nvSpPr>
        <p:spPr>
          <a:xfrm>
            <a:off x="3297238" y="3084513"/>
            <a:ext cx="371475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5" name="圓角矩形 54" descr="poButton"/>
          <p:cNvSpPr/>
          <p:nvPr/>
        </p:nvSpPr>
        <p:spPr>
          <a:xfrm>
            <a:off x="6091238" y="2619375"/>
            <a:ext cx="1135062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6" name="圓角矩形 55" descr="poButton"/>
          <p:cNvSpPr/>
          <p:nvPr/>
        </p:nvSpPr>
        <p:spPr>
          <a:xfrm>
            <a:off x="5165725" y="2008188"/>
            <a:ext cx="2070100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5"/>
          <p:cNvSpPr>
            <a:spLocks noGrp="1"/>
          </p:cNvSpPr>
          <p:nvPr>
            <p:ph idx="1"/>
          </p:nvPr>
        </p:nvSpPr>
        <p:spPr bwMode="auto">
          <a:xfrm>
            <a:off x="862013" y="1374775"/>
            <a:ext cx="7793037" cy="4391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en-US" altLang="zh-TW" sz="2000">
                <a:effectLst/>
                <a:latin typeface="新細明體" pitchFamily="18" charset="-120"/>
              </a:rPr>
              <a:t>GIF</a:t>
            </a:r>
            <a:r>
              <a:rPr lang="zh-TW" altLang="en-US" sz="2000">
                <a:effectLst/>
                <a:latin typeface="新細明體" pitchFamily="18" charset="-120"/>
              </a:rPr>
              <a:t>動畫不支援補間動畫、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及</a:t>
            </a:r>
            <a:r>
              <a:rPr lang="en-US" altLang="zh-TW" sz="2000" u="sng">
                <a:effectLst/>
                <a:latin typeface="新細明體" pitchFamily="18" charset="-120"/>
              </a:rPr>
              <a:t>	        </a:t>
            </a:r>
            <a:r>
              <a:rPr lang="zh-TW" altLang="en-US" sz="2000">
                <a:effectLst/>
                <a:latin typeface="新細明體" pitchFamily="18" charset="-120"/>
              </a:rPr>
              <a:t>操作，播放時毋須外掛程式及播放器。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zh-TW" altLang="en-US" sz="2000">
                <a:effectLst/>
                <a:latin typeface="新細明體" pitchFamily="18" charset="-120"/>
              </a:rPr>
              <a:t> 試寫出一種點陣圖形動畫的例子：</a:t>
            </a:r>
            <a:r>
              <a:rPr lang="en-US" altLang="zh-TW" sz="2000" u="sng">
                <a:effectLst/>
                <a:latin typeface="新細明體" pitchFamily="18" charset="-120"/>
              </a:rPr>
              <a:t>			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zh-TW" altLang="en-US" sz="2000">
                <a:effectLst/>
                <a:latin typeface="新細明體" pitchFamily="18" charset="-120"/>
              </a:rPr>
              <a:t> 試寫出一種向量圖形動畫的例子：</a:t>
            </a:r>
            <a:r>
              <a:rPr lang="en-US" altLang="zh-TW" sz="2000" u="sng">
                <a:effectLst/>
                <a:latin typeface="新細明體" pitchFamily="18" charset="-120"/>
              </a:rPr>
              <a:t>			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9"/>
            </a:pPr>
            <a:r>
              <a:rPr lang="zh-TW" altLang="en-US" sz="2000">
                <a:effectLst/>
                <a:latin typeface="新細明體" pitchFamily="18" charset="-120"/>
              </a:rPr>
              <a:t>試寫出</a:t>
            </a:r>
            <a:r>
              <a:rPr lang="en-US" altLang="zh-TW" sz="2000">
                <a:effectLst/>
                <a:latin typeface="新細明體" pitchFamily="18" charset="-120"/>
              </a:rPr>
              <a:t>GIF</a:t>
            </a:r>
            <a:r>
              <a:rPr lang="zh-TW" altLang="en-US" sz="2000">
                <a:effectLst/>
                <a:latin typeface="新細明體" pitchFamily="18" charset="-120"/>
              </a:rPr>
              <a:t>動畫內的兩種控制參數。</a:t>
            </a:r>
            <a:br>
              <a:rPr lang="en-US" altLang="zh-TW" sz="2000">
                <a:effectLst/>
                <a:latin typeface="新細明體" pitchFamily="18" charset="-120"/>
              </a:rPr>
            </a:br>
            <a:br>
              <a:rPr lang="en-US" altLang="zh-TW" sz="2000">
                <a:effectLst/>
                <a:latin typeface="新細明體" pitchFamily="18" charset="-120"/>
              </a:rPr>
            </a:br>
            <a:r>
              <a:rPr lang="en-US" altLang="zh-TW" sz="2000" u="sng">
                <a:effectLst/>
                <a:latin typeface="新細明體" pitchFamily="18" charset="-120"/>
              </a:rPr>
              <a:t>								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9"/>
            </a:pPr>
            <a:r>
              <a:rPr lang="zh-TW" altLang="en-US" sz="2000">
                <a:effectLst/>
                <a:latin typeface="新細明體" pitchFamily="18" charset="-120"/>
              </a:rPr>
              <a:t>試指出播放</a:t>
            </a:r>
            <a:r>
              <a:rPr lang="en-US" altLang="zh-TW" sz="2000">
                <a:effectLst/>
                <a:latin typeface="新細明體" pitchFamily="18" charset="-120"/>
              </a:rPr>
              <a:t>Flash </a:t>
            </a:r>
            <a:r>
              <a:rPr lang="zh-TW" altLang="en-US" sz="2000">
                <a:effectLst/>
                <a:latin typeface="新細明體" pitchFamily="18" charset="-120"/>
              </a:rPr>
              <a:t>動畫的軟件要求。</a:t>
            </a:r>
            <a:br>
              <a:rPr lang="en-US" altLang="zh-TW" sz="2000">
                <a:effectLst/>
                <a:latin typeface="新細明體" pitchFamily="18" charset="-120"/>
              </a:rPr>
            </a:br>
            <a:br>
              <a:rPr lang="en-US" altLang="zh-TW" sz="2000">
                <a:effectLst/>
                <a:latin typeface="新細明體" pitchFamily="18" charset="-120"/>
              </a:rPr>
            </a:br>
            <a:r>
              <a:rPr lang="en-US" altLang="zh-TW" sz="2000" u="sng">
                <a:effectLst/>
                <a:latin typeface="新細明體" pitchFamily="18" charset="-120"/>
              </a:rPr>
              <a:t>								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00000"/>
              </a:lnSpc>
              <a:buFont typeface="Arial" pitchFamily="34" charset="0"/>
              <a:buNone/>
            </a:pPr>
            <a:endParaRPr lang="en-US" altLang="zh-TW" sz="2000">
              <a:effectLst/>
              <a:latin typeface="新細明體" pitchFamily="18" charset="-120"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2772" name="文字方塊 5"/>
          <p:cNvSpPr txBox="1">
            <a:spLocks noChangeArrowheads="1"/>
          </p:cNvSpPr>
          <p:nvPr/>
        </p:nvSpPr>
        <p:spPr bwMode="auto">
          <a:xfrm>
            <a:off x="1455738" y="4187825"/>
            <a:ext cx="5030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影格速率、顯示時間、循環次數。（其中兩項）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2773" name="文字方塊 6"/>
          <p:cNvSpPr txBox="1">
            <a:spLocks noChangeArrowheads="1"/>
          </p:cNvSpPr>
          <p:nvPr/>
        </p:nvSpPr>
        <p:spPr bwMode="auto">
          <a:xfrm>
            <a:off x="1455738" y="5194300"/>
            <a:ext cx="3897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需要先安裝外掛程式及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Flash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播放器。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1328738" y="4187825"/>
            <a:ext cx="7008812" cy="368300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9" name="圓角矩形 8"/>
          <p:cNvSpPr/>
          <p:nvPr/>
        </p:nvSpPr>
        <p:spPr>
          <a:xfrm>
            <a:off x="1328738" y="5199063"/>
            <a:ext cx="7008812" cy="368300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44" name="圓角矩形 43" descr="poButton"/>
          <p:cNvSpPr/>
          <p:nvPr/>
        </p:nvSpPr>
        <p:spPr>
          <a:xfrm>
            <a:off x="1350963" y="5172075"/>
            <a:ext cx="7008812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45" name="圓角矩形 44" descr="poButton"/>
          <p:cNvSpPr/>
          <p:nvPr/>
        </p:nvSpPr>
        <p:spPr>
          <a:xfrm>
            <a:off x="1455738" y="4146550"/>
            <a:ext cx="7008812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78" name="文字方塊 38"/>
          <p:cNvSpPr txBox="1">
            <a:spLocks noChangeArrowheads="1"/>
          </p:cNvSpPr>
          <p:nvPr/>
        </p:nvSpPr>
        <p:spPr bwMode="auto">
          <a:xfrm>
            <a:off x="5748338" y="3017838"/>
            <a:ext cx="1127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Flash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5335588" y="3030538"/>
            <a:ext cx="2092325" cy="3698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圓角矩形 11" descr="poButton"/>
          <p:cNvSpPr/>
          <p:nvPr/>
        </p:nvSpPr>
        <p:spPr>
          <a:xfrm>
            <a:off x="5324475" y="3071813"/>
            <a:ext cx="2092325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81" name="文字方塊 37"/>
          <p:cNvSpPr txBox="1">
            <a:spLocks noChangeArrowheads="1"/>
          </p:cNvSpPr>
          <p:nvPr/>
        </p:nvSpPr>
        <p:spPr bwMode="auto">
          <a:xfrm>
            <a:off x="5776913" y="2482850"/>
            <a:ext cx="955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5338763" y="2482850"/>
            <a:ext cx="2071687" cy="369888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8" name="圓角矩形 17" descr="poButton"/>
          <p:cNvSpPr/>
          <p:nvPr/>
        </p:nvSpPr>
        <p:spPr>
          <a:xfrm>
            <a:off x="5353050" y="2519363"/>
            <a:ext cx="2071688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84" name="文字方塊 35"/>
          <p:cNvSpPr txBox="1">
            <a:spLocks noChangeArrowheads="1"/>
          </p:cNvSpPr>
          <p:nvPr/>
        </p:nvSpPr>
        <p:spPr bwMode="auto">
          <a:xfrm>
            <a:off x="4589463" y="1395413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音效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2785" name="文字方塊 36"/>
          <p:cNvSpPr txBox="1">
            <a:spLocks noChangeArrowheads="1"/>
          </p:cNvSpPr>
          <p:nvPr/>
        </p:nvSpPr>
        <p:spPr bwMode="auto">
          <a:xfrm>
            <a:off x="6002338" y="1395413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互動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4332288" y="1433513"/>
            <a:ext cx="1133475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5805488" y="1452563"/>
            <a:ext cx="1139825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3" name="圓角矩形 22" descr="poButton"/>
          <p:cNvSpPr/>
          <p:nvPr/>
        </p:nvSpPr>
        <p:spPr>
          <a:xfrm>
            <a:off x="5818188" y="1419225"/>
            <a:ext cx="1139825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4" name="圓角矩形 23" descr="poButton"/>
          <p:cNvSpPr/>
          <p:nvPr/>
        </p:nvSpPr>
        <p:spPr>
          <a:xfrm>
            <a:off x="4329113" y="1433513"/>
            <a:ext cx="1133475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90" name="文字方塊 1"/>
          <p:cNvSpPr txBox="1">
            <a:spLocks noChangeArrowheads="1"/>
          </p:cNvSpPr>
          <p:nvPr/>
        </p:nvSpPr>
        <p:spPr bwMode="auto">
          <a:xfrm>
            <a:off x="722313" y="1404938"/>
            <a:ext cx="30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>
                <a:latin typeface="Calibri" pitchFamily="34" charset="0"/>
              </a:rPr>
              <a:t>*</a:t>
            </a:r>
            <a:endParaRPr lang="zh-HK" altLang="en-US" sz="1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7" grpId="0" animBg="1"/>
      <p:bldP spid="17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66775" y="863600"/>
            <a:ext cx="3225800" cy="701675"/>
          </a:xfrm>
        </p:spPr>
        <p:txBody>
          <a:bodyPr/>
          <a:lstStyle/>
          <a:p>
            <a:pPr algn="just">
              <a:defRPr/>
            </a:pP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二、應用練習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3795" name="文字方塊 1"/>
          <p:cNvSpPr txBox="1">
            <a:spLocks noChangeArrowheads="1"/>
          </p:cNvSpPr>
          <p:nvPr/>
        </p:nvSpPr>
        <p:spPr bwMode="auto">
          <a:xfrm>
            <a:off x="1041400" y="1493838"/>
            <a:ext cx="731837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新細明體" pitchFamily="18" charset="-120"/>
              </a:rPr>
              <a:t>小泓是學校電腦學會的網頁設計師，他要為網頁製作一條由兩幅不同圖片組成的動態橫額，來宣傳電腦學會活動。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</a:pPr>
            <a:r>
              <a:rPr lang="zh-TW" altLang="en-US" sz="2000" dirty="0">
                <a:latin typeface="新細明體" pitchFamily="18" charset="-120"/>
              </a:rPr>
              <a:t>  小泓以</a:t>
            </a:r>
            <a:r>
              <a:rPr lang="en-US" altLang="zh-TW" sz="2000" dirty="0">
                <a:latin typeface="新細明體" pitchFamily="18" charset="-120"/>
              </a:rPr>
              <a:t>GIF</a:t>
            </a:r>
            <a:r>
              <a:rPr lang="zh-TW" altLang="en-US" sz="2000" dirty="0">
                <a:latin typeface="新細明體" pitchFamily="18" charset="-120"/>
              </a:rPr>
              <a:t>動畫來表示該橫額，試寫出一個原因。</a:t>
            </a:r>
            <a:br>
              <a:rPr lang="en-US" altLang="zh-TW" sz="2000" dirty="0">
                <a:latin typeface="新細明體" pitchFamily="18" charset="-120"/>
              </a:rPr>
            </a:b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  <a:br>
              <a:rPr lang="en-US" altLang="zh-TW" sz="2000" dirty="0">
                <a:latin typeface="新細明體" pitchFamily="18" charset="-120"/>
              </a:rPr>
            </a:b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</a:pPr>
            <a:r>
              <a:rPr lang="zh-TW" altLang="en-US" sz="2000" dirty="0">
                <a:latin typeface="新細明體" pitchFamily="18" charset="-120"/>
              </a:rPr>
              <a:t>  如果小泓希望在網頁內以動畫來介紹學會要來的活動，當中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涉及音效及互動效果，他應使用甚麼動畫格式？試寫出一個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原因。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  <a:br>
              <a:rPr lang="en-US" altLang="zh-TW" sz="2000" dirty="0">
                <a:latin typeface="新細明體" pitchFamily="18" charset="-120"/>
              </a:rPr>
            </a:b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</a:p>
        </p:txBody>
      </p:sp>
      <p:sp>
        <p:nvSpPr>
          <p:cNvPr id="1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文字方塊 2"/>
          <p:cNvSpPr txBox="1">
            <a:spLocks noChangeArrowheads="1"/>
          </p:cNvSpPr>
          <p:nvPr/>
        </p:nvSpPr>
        <p:spPr bwMode="auto">
          <a:xfrm>
            <a:off x="1584325" y="2935288"/>
            <a:ext cx="4187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不需要安裝外掛程式便可開啟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動畫。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3799" name="矩形 3"/>
          <p:cNvSpPr>
            <a:spLocks noChangeArrowheads="1"/>
          </p:cNvSpPr>
          <p:nvPr/>
        </p:nvSpPr>
        <p:spPr bwMode="auto">
          <a:xfrm>
            <a:off x="1584325" y="3381375"/>
            <a:ext cx="5294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由於只需處理兩張圖片，所以製作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動畫較合適。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1511301" y="2857500"/>
            <a:ext cx="5367338" cy="893763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圓角矩形 18" descr="poButton"/>
          <p:cNvSpPr/>
          <p:nvPr/>
        </p:nvSpPr>
        <p:spPr>
          <a:xfrm>
            <a:off x="1511301" y="2871788"/>
            <a:ext cx="5076536" cy="893762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3802" name="文字方塊 6"/>
          <p:cNvSpPr txBox="1">
            <a:spLocks noChangeArrowheads="1"/>
          </p:cNvSpPr>
          <p:nvPr/>
        </p:nvSpPr>
        <p:spPr bwMode="auto">
          <a:xfrm>
            <a:off x="1511300" y="5227638"/>
            <a:ext cx="68514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dirty="0">
                <a:solidFill>
                  <a:srgbClr val="FF1515"/>
                </a:solidFill>
                <a:latin typeface="Calibri" pitchFamily="34" charset="0"/>
              </a:rPr>
              <a:t>SWF</a:t>
            </a:r>
            <a:r>
              <a:rPr lang="zh-TW" altLang="en-US" sz="1800" dirty="0">
                <a:solidFill>
                  <a:srgbClr val="FF1515"/>
                </a:solidFill>
                <a:latin typeface="Calibri" pitchFamily="34" charset="0"/>
              </a:rPr>
              <a:t>動畫，因為此格式可用來編輯</a:t>
            </a:r>
            <a:r>
              <a:rPr lang="en-US" altLang="zh-TW" sz="1800" dirty="0">
                <a:solidFill>
                  <a:srgbClr val="FF1515"/>
                </a:solidFill>
                <a:latin typeface="Calibri" pitchFamily="34" charset="0"/>
              </a:rPr>
              <a:t>Flash</a:t>
            </a:r>
            <a:r>
              <a:rPr lang="zh-TW" altLang="en-US" sz="1800" dirty="0">
                <a:solidFill>
                  <a:srgbClr val="FF1515"/>
                </a:solidFill>
                <a:latin typeface="Calibri" pitchFamily="34" charset="0"/>
              </a:rPr>
              <a:t>動畫的音效及互動項目。</a:t>
            </a:r>
            <a:endParaRPr lang="zh-HK" altLang="en-US" sz="1800" dirty="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1511299" y="5231825"/>
            <a:ext cx="6518275" cy="811212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圓角矩形 21" descr="poButton"/>
          <p:cNvSpPr/>
          <p:nvPr/>
        </p:nvSpPr>
        <p:spPr>
          <a:xfrm>
            <a:off x="1789113" y="4601587"/>
            <a:ext cx="6518275" cy="811212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字方塊 1"/>
          <p:cNvSpPr txBox="1">
            <a:spLocks noChangeArrowheads="1"/>
          </p:cNvSpPr>
          <p:nvPr/>
        </p:nvSpPr>
        <p:spPr bwMode="auto">
          <a:xfrm>
            <a:off x="814388" y="566738"/>
            <a:ext cx="7318375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  <a:defRPr/>
            </a:pPr>
            <a:r>
              <a:rPr lang="zh-TW" altLang="en-US" sz="2000" dirty="0">
                <a:latin typeface="+mn-ea"/>
                <a:ea typeface="+mn-ea"/>
              </a:rPr>
              <a:t>下圖是</a:t>
            </a:r>
            <a:r>
              <a:rPr lang="en-US" altLang="zh-TW" sz="2000" dirty="0">
                <a:latin typeface="+mn-ea"/>
                <a:ea typeface="+mn-ea"/>
              </a:rPr>
              <a:t>Flash</a:t>
            </a:r>
            <a:r>
              <a:rPr lang="zh-TW" altLang="en-US" sz="2000" dirty="0">
                <a:latin typeface="+mn-ea"/>
                <a:ea typeface="+mn-ea"/>
              </a:rPr>
              <a:t>的時間軸：</a:t>
            </a:r>
            <a:br>
              <a:rPr lang="en-US" altLang="zh-TW" sz="2000" dirty="0">
                <a:latin typeface="+mn-ea"/>
                <a:ea typeface="+mn-ea"/>
              </a:rPr>
            </a:br>
            <a:br>
              <a:rPr lang="en-US" altLang="zh-TW" sz="2000" dirty="0">
                <a:latin typeface="+mn-ea"/>
                <a:ea typeface="+mn-ea"/>
              </a:rPr>
            </a:br>
            <a:br>
              <a:rPr lang="en-US" altLang="zh-TW" sz="2000" dirty="0">
                <a:latin typeface="+mn-ea"/>
                <a:ea typeface="+mn-ea"/>
              </a:rPr>
            </a:br>
            <a:br>
              <a:rPr lang="en-US" altLang="zh-TW" sz="2000" dirty="0">
                <a:latin typeface="+mn-ea"/>
                <a:ea typeface="+mn-ea"/>
              </a:rPr>
            </a:br>
            <a:endParaRPr lang="zh-TW" altLang="en-US" sz="20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  <a:defRPr/>
            </a:pPr>
            <a:r>
              <a:rPr lang="zh-TW" altLang="en-US" sz="2000" dirty="0">
                <a:latin typeface="+mn-ea"/>
                <a:ea typeface="+mn-ea"/>
              </a:rPr>
              <a:t>  以上動畫的影格速率是多少？</a:t>
            </a:r>
            <a:br>
              <a:rPr lang="en-US" altLang="zh-TW" sz="2000" dirty="0">
                <a:latin typeface="+mn-ea"/>
                <a:ea typeface="+mn-ea"/>
              </a:rPr>
            </a:br>
            <a:r>
              <a:rPr lang="en-US" altLang="zh-TW" sz="2000" dirty="0">
                <a:latin typeface="+mn-ea"/>
                <a:ea typeface="+mn-ea"/>
              </a:rPr>
              <a:t>       _________________________________________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  <a:defRPr/>
            </a:pPr>
            <a:r>
              <a:rPr lang="zh-TW" altLang="en-US" sz="2000" dirty="0">
                <a:latin typeface="+mn-ea"/>
                <a:ea typeface="+mn-ea"/>
              </a:rPr>
              <a:t>  計算以上動畫的播放時間。     </a:t>
            </a:r>
            <a:r>
              <a:rPr lang="en-US" altLang="zh-TW" sz="2000" dirty="0">
                <a:latin typeface="+mn-ea"/>
                <a:ea typeface="+mn-ea"/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  <a:defRPr/>
            </a:pPr>
            <a:r>
              <a:rPr lang="en-US" altLang="zh-TW" sz="2000" dirty="0">
                <a:latin typeface="+mn-ea"/>
                <a:ea typeface="+mn-ea"/>
              </a:rPr>
              <a:t>       _________________________________________</a:t>
            </a:r>
          </a:p>
        </p:txBody>
      </p:sp>
      <p:sp>
        <p:nvSpPr>
          <p:cNvPr id="1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1138238"/>
            <a:ext cx="7696200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文字方塊 7"/>
          <p:cNvSpPr txBox="1">
            <a:spLocks noChangeArrowheads="1"/>
          </p:cNvSpPr>
          <p:nvPr/>
        </p:nvSpPr>
        <p:spPr bwMode="auto">
          <a:xfrm>
            <a:off x="1403350" y="3351213"/>
            <a:ext cx="695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>
                <a:solidFill>
                  <a:srgbClr val="FF1515"/>
                </a:solidFill>
                <a:latin typeface="Calibri" pitchFamily="34" charset="0"/>
              </a:rPr>
              <a:t>12fps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4822" name="文字方塊 9"/>
          <p:cNvSpPr txBox="1">
            <a:spLocks noChangeArrowheads="1"/>
          </p:cNvSpPr>
          <p:nvPr/>
        </p:nvSpPr>
        <p:spPr bwMode="auto">
          <a:xfrm>
            <a:off x="1509713" y="4306888"/>
            <a:ext cx="2398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>
                <a:solidFill>
                  <a:srgbClr val="FF1515"/>
                </a:solidFill>
                <a:latin typeface="Calibri" pitchFamily="34" charset="0"/>
              </a:rPr>
              <a:t>播放時間 </a:t>
            </a:r>
            <a:r>
              <a:rPr lang="en-US" altLang="zh-HK" sz="1800">
                <a:solidFill>
                  <a:srgbClr val="FF1515"/>
                </a:solidFill>
                <a:latin typeface="Calibri" pitchFamily="34" charset="0"/>
              </a:rPr>
              <a:t>= 60 / 12 = 5s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1352551" y="3363913"/>
            <a:ext cx="4913168" cy="369887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圓角矩形 11"/>
          <p:cNvSpPr/>
          <p:nvPr/>
        </p:nvSpPr>
        <p:spPr>
          <a:xfrm>
            <a:off x="1352550" y="4281488"/>
            <a:ext cx="4913169" cy="368300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8" name="圓角矩形 17" descr="poButton"/>
          <p:cNvSpPr/>
          <p:nvPr/>
        </p:nvSpPr>
        <p:spPr>
          <a:xfrm>
            <a:off x="1314450" y="3389313"/>
            <a:ext cx="6550025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圓角矩形 19" descr="poButton"/>
          <p:cNvSpPr/>
          <p:nvPr/>
        </p:nvSpPr>
        <p:spPr>
          <a:xfrm>
            <a:off x="1327150" y="4281488"/>
            <a:ext cx="4938569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7" name="Title 4"/>
          <p:cNvSpPr>
            <a:spLocks/>
          </p:cNvSpPr>
          <p:nvPr/>
        </p:nvSpPr>
        <p:spPr bwMode="auto">
          <a:xfrm>
            <a:off x="847725" y="4845050"/>
            <a:ext cx="3225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 eaLnBrk="0" hangingPunct="0">
              <a:lnSpc>
                <a:spcPct val="90000"/>
              </a:lnSpc>
              <a:defRPr/>
            </a:pPr>
            <a:r>
              <a:rPr kumimoji="0" lang="zh-TW" altLang="en-US" sz="2800" cap="all" dirty="0">
                <a:solidFill>
                  <a:srgbClr val="910104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j-cs"/>
              </a:rPr>
              <a:t>三、延伸活動</a:t>
            </a:r>
            <a:endParaRPr kumimoji="0" lang="zh-HK" altLang="en-US" sz="2800" cap="all" dirty="0">
              <a:solidFill>
                <a:srgbClr val="910104"/>
              </a:solidFill>
              <a:latin typeface="Meiryo UI" panose="020B0604030504040204" pitchFamily="34" charset="-128"/>
              <a:ea typeface="Meiryo UI" panose="020B0604030504040204" pitchFamily="34" charset="-128"/>
              <a:cs typeface="+mj-cs"/>
            </a:endParaRPr>
          </a:p>
        </p:txBody>
      </p:sp>
      <p:sp>
        <p:nvSpPr>
          <p:cNvPr id="34828" name="文字方塊 5"/>
          <p:cNvSpPr txBox="1">
            <a:spLocks noChangeArrowheads="1"/>
          </p:cNvSpPr>
          <p:nvPr/>
        </p:nvSpPr>
        <p:spPr bwMode="auto">
          <a:xfrm>
            <a:off x="817563" y="5581650"/>
            <a:ext cx="68992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試運用動畫軟件（</a:t>
            </a:r>
            <a:r>
              <a:rPr lang="en-US" altLang="zh-TW" sz="2000">
                <a:latin typeface="Calibri" pitchFamily="34" charset="0"/>
              </a:rPr>
              <a:t>GIFMaker</a:t>
            </a:r>
            <a:r>
              <a:rPr lang="zh-TW" altLang="en-US" sz="2000">
                <a:latin typeface="Calibri" pitchFamily="34" charset="0"/>
              </a:rPr>
              <a:t>、</a:t>
            </a:r>
            <a:r>
              <a:rPr lang="en-US" altLang="zh-TW" sz="2000">
                <a:latin typeface="Calibri" pitchFamily="34" charset="0"/>
              </a:rPr>
              <a:t>Flash</a:t>
            </a:r>
            <a:r>
              <a:rPr lang="zh-TW" altLang="en-US" sz="2000">
                <a:latin typeface="Calibri" pitchFamily="34" charset="0"/>
              </a:rPr>
              <a:t>或其他動畫製作軟件）來製作一段新年祝褔的動畫。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19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75" y="6124575"/>
            <a:ext cx="18938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8421" y="1206942"/>
            <a:ext cx="7429500" cy="2511835"/>
          </a:xfrm>
        </p:spPr>
        <p:txBody>
          <a:bodyPr/>
          <a:lstStyle/>
          <a:p>
            <a:pPr algn="ctr">
              <a:defRPr/>
            </a:pPr>
            <a:r>
              <a:rPr lang="en-US" altLang="zh-HK" sz="48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r>
              <a:rPr lang="zh-HK" altLang="en-US" sz="48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完</a:t>
            </a:r>
            <a:r>
              <a:rPr lang="en-US" altLang="zh-HK" sz="48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endParaRPr lang="zh-HK" altLang="en-US" sz="4800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6262398" cy="1541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effectLst/>
              </a:rPr>
              <a:t>電視和電影的放映速度則較快，所以動作會顯得更流暢。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686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0946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7612062" cy="1541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>
                <a:effectLst/>
              </a:rPr>
              <a:t>此網站只提供英語版，教師宜對學生多加指導。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686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內容版面配置區 4"/>
          <p:cNvSpPr>
            <a:spLocks noGrp="1"/>
          </p:cNvSpPr>
          <p:nvPr>
            <p:ph idx="1"/>
          </p:nvPr>
        </p:nvSpPr>
        <p:spPr bwMode="auto">
          <a:xfrm>
            <a:off x="1660525" y="2125663"/>
            <a:ext cx="5915025" cy="18891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>
                <a:effectLst/>
              </a:rPr>
              <a:t>利用傳統補間使物件直線移動；</a:t>
            </a:r>
          </a:p>
          <a:p>
            <a:pPr>
              <a:lnSpc>
                <a:spcPct val="150000"/>
              </a:lnSpc>
            </a:pPr>
            <a:r>
              <a:rPr lang="zh-TW" altLang="en-US">
                <a:effectLst/>
              </a:rPr>
              <a:t>而移動補間則可加入引線，使物件作任意移動。</a:t>
            </a:r>
            <a:endParaRPr lang="zh-HK" altLang="en-US">
              <a:effectLst/>
            </a:endParaRP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78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101123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內容版面配置區 4"/>
          <p:cNvSpPr>
            <a:spLocks noGrp="1"/>
          </p:cNvSpPr>
          <p:nvPr>
            <p:ph idx="1"/>
          </p:nvPr>
        </p:nvSpPr>
        <p:spPr bwMode="auto">
          <a:xfrm>
            <a:off x="1419225" y="1873250"/>
            <a:ext cx="6497638" cy="33004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40000"/>
              </a:lnSpc>
            </a:pPr>
            <a:r>
              <a:rPr lang="zh-TW" altLang="en-US">
                <a:effectLst/>
              </a:rPr>
              <a:t>老師可先要求同學製作分鏡</a:t>
            </a:r>
            <a:r>
              <a:rPr lang="en-US" altLang="zh-TW">
                <a:effectLst/>
              </a:rPr>
              <a:t>(Storyboard)</a:t>
            </a:r>
            <a:r>
              <a:rPr lang="zh-TW" altLang="en-US">
                <a:effectLst/>
              </a:rPr>
              <a:t>來表達故事的概念。</a:t>
            </a:r>
          </a:p>
          <a:p>
            <a:pPr>
              <a:lnSpc>
                <a:spcPct val="140000"/>
              </a:lnSpc>
            </a:pPr>
            <a:r>
              <a:rPr lang="zh-TW" altLang="en-US">
                <a:effectLst/>
              </a:rPr>
              <a:t>分鏡是指電影、動畫、電視劇、廣告等各種影像媒體，在製作前以故事圖格的方式來說明影像的構成，並且標註時間長度、對白、特效等。</a:t>
            </a:r>
            <a:endParaRPr lang="zh-HK" altLang="en-US">
              <a:effectLst/>
            </a:endParaRP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hlinkClick r:id="rId3" action="ppaction://hlinksldjump"/>
              </a:rPr>
              <a:t>返回</a:t>
            </a:r>
            <a:endParaRPr kumimoji="0" lang="zh-TW" altLang="en-US" sz="5400" dirty="0">
              <a:ln w="38100">
                <a:solidFill>
                  <a:srgbClr val="C00000"/>
                </a:solidFill>
              </a:ln>
              <a:solidFill>
                <a:srgbClr val="FF0000"/>
              </a:solidFill>
              <a:effectLst>
                <a:glow rad="63500">
                  <a:srgbClr val="FFC000">
                    <a:alpha val="40000"/>
                  </a:srgb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  <a:latin typeface="+mn-lt"/>
              <a:ea typeface="+mn-ea"/>
            </a:endParaRPr>
          </a:p>
        </p:txBody>
      </p:sp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101123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261938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39941" name="文字方塊 3"/>
          <p:cNvSpPr txBox="1">
            <a:spLocks noChangeArrowheads="1"/>
          </p:cNvSpPr>
          <p:nvPr/>
        </p:nvSpPr>
        <p:spPr bwMode="auto">
          <a:xfrm>
            <a:off x="806450" y="920750"/>
            <a:ext cx="2317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800" b="1">
                <a:latin typeface="KaiTi" pitchFamily="49" charset="-122"/>
                <a:ea typeface="KaiTi" pitchFamily="49" charset="-122"/>
              </a:rPr>
              <a:t>視覺暫留現象</a:t>
            </a:r>
            <a:endParaRPr lang="zh-HK" altLang="en-US" sz="2800" b="1">
              <a:latin typeface="KaiTi" pitchFamily="49" charset="-122"/>
              <a:ea typeface="KaiTi" pitchFamily="49" charset="-122"/>
            </a:endParaRPr>
          </a:p>
        </p:txBody>
      </p:sp>
      <p:sp>
        <p:nvSpPr>
          <p:cNvPr id="39942" name="文字方塊 6"/>
          <p:cNvSpPr txBox="1">
            <a:spLocks noChangeArrowheads="1"/>
          </p:cNvSpPr>
          <p:nvPr/>
        </p:nvSpPr>
        <p:spPr bwMode="auto">
          <a:xfrm>
            <a:off x="781050" y="1395413"/>
            <a:ext cx="755332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</a:pPr>
            <a:r>
              <a:rPr lang="zh-TW" altLang="en-US" sz="2000">
                <a:latin typeface="Calibri" pitchFamily="34" charset="0"/>
              </a:rPr>
              <a:t>當我們的眼睛看見任何東西時，其影像會在我們的視網膜上產生一個很短暫的記憶。</a:t>
            </a:r>
          </a:p>
          <a:p>
            <a:pPr>
              <a:lnSpc>
                <a:spcPct val="125000"/>
              </a:lnSpc>
              <a:spcBef>
                <a:spcPct val="0"/>
              </a:spcBef>
              <a:buSzTx/>
            </a:pPr>
            <a:r>
              <a:rPr lang="zh-TW" altLang="en-US" sz="2000">
                <a:latin typeface="Calibri" pitchFamily="34" charset="0"/>
              </a:rPr>
              <a:t>當一連串的圖像快速出現，腦中的影像記憶便會連結在一起，產生「動作連續不斷」的錯覺，這就是視覺暫留的原理。</a:t>
            </a:r>
          </a:p>
          <a:p>
            <a:pPr>
              <a:lnSpc>
                <a:spcPct val="125000"/>
              </a:lnSpc>
              <a:spcBef>
                <a:spcPct val="0"/>
              </a:spcBef>
              <a:buSzTx/>
            </a:pPr>
            <a:r>
              <a:rPr lang="zh-TW" altLang="en-US" sz="2000">
                <a:latin typeface="Calibri" pitchFamily="34" charset="0"/>
              </a:rPr>
              <a:t>例如：在黑暗的房間裏，拿着電筒快速地旋轉，你便會看到一個光環，這也是視覺暫留的現象。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3994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B3D5F1"/>
              </a:clrFrom>
              <a:clrTo>
                <a:srgbClr val="B3D5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3792538"/>
            <a:ext cx="632142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787400"/>
            <a:ext cx="24638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40965" name="文字方塊 6"/>
          <p:cNvSpPr txBox="1">
            <a:spLocks noChangeArrowheads="1"/>
          </p:cNvSpPr>
          <p:nvPr/>
        </p:nvSpPr>
        <p:spPr bwMode="auto">
          <a:xfrm>
            <a:off x="903288" y="1593850"/>
            <a:ext cx="743585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在建立</a:t>
            </a:r>
            <a:r>
              <a:rPr lang="en-US" altLang="zh-TW">
                <a:latin typeface="Calibri" pitchFamily="34" charset="0"/>
              </a:rPr>
              <a:t>GIF</a:t>
            </a:r>
            <a:r>
              <a:rPr lang="zh-TW" altLang="en-US">
                <a:latin typeface="Calibri" pitchFamily="34" charset="0"/>
              </a:rPr>
              <a:t>動畫時，一般也需要大量的影格，因此製作需時。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而</a:t>
            </a:r>
            <a:r>
              <a:rPr lang="en-US" altLang="zh-TW">
                <a:latin typeface="Calibri" pitchFamily="34" charset="0"/>
              </a:rPr>
              <a:t>Adobe Flash</a:t>
            </a:r>
            <a:r>
              <a:rPr lang="zh-TW" altLang="en-US">
                <a:latin typeface="Calibri" pitchFamily="34" charset="0"/>
              </a:rPr>
              <a:t>提供補間功能，原理是在兩個影格之間，自行製作其餘的影格，稱為補間影格。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此功能不但能減少製作影格的數量和時間，還可以令動畫的顯示效果更暢順。</a:t>
            </a:r>
            <a:endParaRPr lang="zh-HK" alt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電路">
  <a:themeElements>
    <a:clrScheme name="世外桃源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電路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電路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AF2032D61DE3347BDF5BB5AEFD17F9E" ma:contentTypeVersion="" ma:contentTypeDescription="建立新的文件。" ma:contentTypeScope="" ma:versionID="9d88dad35aab171c2b4b5a99526a40fd">
  <xsd:schema xmlns:xsd="http://www.w3.org/2001/XMLSchema" xmlns:xs="http://www.w3.org/2001/XMLSchema" xmlns:p="http://schemas.microsoft.com/office/2006/metadata/properties" xmlns:ns2="d92bf57f-f12e-42a1-9dd2-5180cfec1890" xmlns:ns3="ef428e9f-7ade-44ae-9e1b-1d459736e6a9" xmlns:ns4="8d2ee2cc-583f-4606-8f8f-22ef468f7afa" targetNamespace="http://schemas.microsoft.com/office/2006/metadata/properties" ma:root="true" ma:fieldsID="b0d69331533bc34d0d1e6b77b8c38e4b" ns2:_="" ns3:_="" ns4:_="">
    <xsd:import namespace="d92bf57f-f12e-42a1-9dd2-5180cfec1890"/>
    <xsd:import namespace="ef428e9f-7ade-44ae-9e1b-1d459736e6a9"/>
    <xsd:import namespace="8d2ee2cc-583f-4606-8f8f-22ef468f7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2bf57f-f12e-42a1-9dd2-5180cfec1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影像標籤" ma:readOnly="false" ma:fieldId="{5cf76f15-5ced-4ddc-b409-7134ff3c332f}" ma:taxonomyMulti="true" ma:sspId="f0b181ea-99ed-4ae2-9fe3-2cf08be48b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28e9f-7ade-44ae-9e1b-1d459736e6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ee2cc-583f-4606-8f8f-22ef468f7af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6f7bc1a-d006-463c-82a5-cf89e6fd8c36}" ma:internalName="TaxCatchAll" ma:showField="CatchAllData" ma:web="8d2ee2cc-583f-4606-8f8f-22ef468f7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A34B2E-5650-4852-964C-F9C34CF318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5433BA-89CC-4B6A-B5E8-D36B039DBD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2bf57f-f12e-42a1-9dd2-5180cfec1890"/>
    <ds:schemaRef ds:uri="ef428e9f-7ade-44ae-9e1b-1d459736e6a9"/>
    <ds:schemaRef ds:uri="8d2ee2cc-583f-4606-8f8f-22ef468f7a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電路</Template>
  <TotalTime>3582</TotalTime>
  <Words>3095</Words>
  <Application>Microsoft Office PowerPoint</Application>
  <PresentationFormat>On-screen Show (4:3)</PresentationFormat>
  <Paragraphs>196</Paragraphs>
  <Slides>38</Slides>
  <Notes>1</Notes>
  <HiddenSlides>1</HiddenSlides>
  <MMClips>16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AdobeMingStd-Light</vt:lpstr>
      <vt:lpstr>KaiTi</vt:lpstr>
      <vt:lpstr>Meiryo UI</vt:lpstr>
      <vt:lpstr>微軟正黑體</vt:lpstr>
      <vt:lpstr>新細明體</vt:lpstr>
      <vt:lpstr>Arial</vt:lpstr>
      <vt:lpstr>Calibri</vt:lpstr>
      <vt:lpstr>Tw Cen MT</vt:lpstr>
      <vt:lpstr>電路</vt:lpstr>
      <vt:lpstr>課堂簡報（教師版）   IT04&amp;14 單元五 動畫</vt:lpstr>
      <vt:lpstr>目錄</vt:lpstr>
      <vt:lpstr>PowerPoint Presentation</vt:lpstr>
      <vt:lpstr>PowerPoint Presentation</vt:lpstr>
      <vt:lpstr>PowerPoint Presentation</vt:lpstr>
      <vt:lpstr>5.1 動畫的基本原理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5.2 動畫的檔案類型及其格式</vt:lpstr>
      <vt:lpstr>PowerPoint Presentation</vt:lpstr>
      <vt:lpstr>PowerPoint Presentation</vt:lpstr>
      <vt:lpstr>PowerPoint Presentation</vt:lpstr>
      <vt:lpstr>PowerPoint Presentation</vt:lpstr>
      <vt:lpstr>5.3 製作動畫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一、鞏固知識練習</vt:lpstr>
      <vt:lpstr>PowerPoint Presentation</vt:lpstr>
      <vt:lpstr>二、應用練習</vt:lpstr>
      <vt:lpstr>PowerPoint Presentation</vt:lpstr>
      <vt:lpstr>-完-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單元一 電腦概念</dc:title>
  <dc:creator>Michael Ng</dc:creator>
  <cp:lastModifiedBy>Jimmy Chan</cp:lastModifiedBy>
  <cp:revision>475</cp:revision>
  <dcterms:created xsi:type="dcterms:W3CDTF">2014-10-31T06:09:22Z</dcterms:created>
  <dcterms:modified xsi:type="dcterms:W3CDTF">2023-11-21T03:31:13Z</dcterms:modified>
</cp:coreProperties>
</file>